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303" r:id="rId9"/>
    <p:sldId id="302" r:id="rId10"/>
    <p:sldId id="263" r:id="rId11"/>
    <p:sldId id="264" r:id="rId12"/>
    <p:sldId id="265" r:id="rId13"/>
    <p:sldId id="266" r:id="rId14"/>
    <p:sldId id="278" r:id="rId15"/>
    <p:sldId id="304" r:id="rId16"/>
    <p:sldId id="267" r:id="rId17"/>
    <p:sldId id="268" r:id="rId18"/>
    <p:sldId id="305" r:id="rId19"/>
    <p:sldId id="306" r:id="rId20"/>
    <p:sldId id="307" r:id="rId21"/>
    <p:sldId id="269" r:id="rId22"/>
    <p:sldId id="279" r:id="rId23"/>
    <p:sldId id="271" r:id="rId24"/>
    <p:sldId id="280" r:id="rId25"/>
    <p:sldId id="315" r:id="rId26"/>
    <p:sldId id="319" r:id="rId27"/>
    <p:sldId id="273" r:id="rId28"/>
    <p:sldId id="277" r:id="rId29"/>
    <p:sldId id="308" r:id="rId30"/>
    <p:sldId id="275" r:id="rId31"/>
    <p:sldId id="276" r:id="rId32"/>
    <p:sldId id="281" r:id="rId33"/>
    <p:sldId id="282" r:id="rId34"/>
    <p:sldId id="283" r:id="rId35"/>
    <p:sldId id="300" r:id="rId36"/>
    <p:sldId id="284" r:id="rId37"/>
    <p:sldId id="285" r:id="rId38"/>
    <p:sldId id="286" r:id="rId39"/>
    <p:sldId id="301" r:id="rId40"/>
    <p:sldId id="287" r:id="rId41"/>
    <p:sldId id="288" r:id="rId42"/>
    <p:sldId id="289" r:id="rId43"/>
    <p:sldId id="290" r:id="rId44"/>
    <p:sldId id="291" r:id="rId45"/>
    <p:sldId id="295" r:id="rId46"/>
    <p:sldId id="292" r:id="rId47"/>
    <p:sldId id="309" r:id="rId48"/>
    <p:sldId id="293" r:id="rId49"/>
    <p:sldId id="296" r:id="rId50"/>
    <p:sldId id="313" r:id="rId51"/>
    <p:sldId id="294" r:id="rId52"/>
    <p:sldId id="299" r:id="rId53"/>
    <p:sldId id="320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51" autoAdjust="0"/>
    <p:restoredTop sz="94660"/>
  </p:normalViewPr>
  <p:slideViewPr>
    <p:cSldViewPr>
      <p:cViewPr>
        <p:scale>
          <a:sx n="50" d="100"/>
          <a:sy n="50" d="100"/>
        </p:scale>
        <p:origin x="-605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CC12AB-B66F-436C-A7E3-B0C8E7F1AEF2}" type="datetimeFigureOut">
              <a:rPr lang="es-CO" smtClean="0"/>
              <a:pPr/>
              <a:t>11/05/2011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7A4666-0403-4F0D-80B6-EC45D9D1A3EE}" type="slidenum">
              <a:rPr lang="es-CO" smtClean="0"/>
              <a:pPr/>
              <a:t>‹Nº›</a:t>
            </a:fld>
            <a:endParaRPr lang="es-CO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7A4666-0403-4F0D-80B6-EC45D9D1A3EE}" type="slidenum">
              <a:rPr lang="es-CO" smtClean="0"/>
              <a:pPr/>
              <a:t>3</a:t>
            </a:fld>
            <a:endParaRPr lang="es-CO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11/05/2011</a:t>
            </a:fld>
            <a:endParaRPr lang="es-ES" dirty="0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 dirty="0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images.google.com.co/imgres?imgurl=http://librodenotas.com/almacen/ilustracion/imag/nm_Wamba.gif&amp;imgrefurl=http://www.forocoches.com/foro/showthread.php?t=777466&amp;usg=__QXp08PCHVf_Se5vgQeYvGGb49eM=&amp;h=334&amp;w=500&amp;sz=66&amp;hl=es&amp;start=19&amp;sig2=hUJcBvDnbWF1CH5MaXL1-w&amp;um=1&amp;tbnid=mHgQB7SvFSQo9M:&amp;tbnh=87&amp;tbnw=130&amp;prev=/images?q=valle+lleno+de+huesos&amp;hl=es&amp;sa=N&amp;um=1&amp;ei=_q9bS7zOJ8yWtgftnaGaA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.google.com.co/imgres?imgurl=http://endtimepilgrim.org/Ezek37.jpg&amp;imgrefurl=http://panteondejuda.wordpress.com/2007/08/29/ezequiel37-metal-en-la-biblia/&amp;usg=__IhJiTBEYecleQlSyqXe30I-zSxQ=&amp;h=371&amp;w=280&amp;sz=40&amp;hl=es&amp;start=12&amp;sig2=WBr1FDUkK85GwRHA5CpW2A&amp;um=1&amp;tbnid=C9NMbpQ4KzT5sM:&amp;tbnh=122&amp;tbnw=92&amp;prev=/images?q=EZEQUI%C3%88L+EN+EL+VALLE+DE+LOS+HUESO&amp;hl=es&amp;sa=N&amp;um=1&amp;ei=cv1cS7exGoeOlQfY29yEBQ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images.google.com.co/imgres?imgurl=http://www.imperioromano.com/blog/img/reconstruccionbabilonia-imperioromano.jpg&amp;imgrefurl=http://www.imperioromano.com/blog/?p=365&amp;usg=__7YqsQiaIdKOLIdd7GDpTt-GbFd8=&amp;h=326&amp;w=555&amp;sz=39&amp;hl=es&amp;start=11&amp;sig2=gNm3Oob8jErHhtIQk2UP9g&amp;um=1&amp;tbnid=kstKqhSFmhpX_M:&amp;tbnh=78&amp;tbnw=133&amp;prev=/images?q=Deportaci%C3%B2n+a+babilonia&amp;hl=es&amp;sa=N&amp;um=1&amp;ei=bv5cS5G2MdW_lAfWoayOA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images.google.com.co/imgres?imgurl=http://2.bp.blogspot.com/_KkCXXWxBzdQ/Sey16KCz9sI/AAAAAAAABTU/u9dpaKBCRYY/s400/1936migrantmotherCLt.jpg&amp;imgrefurl=http://elultimocazadordemonstruos.blogspot.com/2009/04/cazador-y-carne-cruda-las-mejores-fotos.html&amp;usg=__7N5CkBgpD2qul5kGP_RhWpgA5Js=&amp;h=400&amp;w=297&amp;sz=27&amp;hl=es&amp;start=5&amp;sig2=tpKAoaAYQZRQJ7ZpuJddgw&amp;um=1&amp;tbnid=BZSgcik46kFnnM:&amp;tbnh=124&amp;tbnw=92&amp;prev=/images?q=hombre+con+duda&amp;hl=es&amp;sa=N&amp;um=1&amp;ei=SQNdS_m7FciwlAeAwO2GBQ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images.google.com.co/imgres?imgurl=http://environnement.ecoles.free.fr/bible%20illustrations%20dore/images/gravure%20dore%20bible%20-%20jacob%20se%20rend%20en%20egypte.jpg&amp;imgrefurl=http://new.taringa.net/posts/arte/3486923/Como-leer-el-G%C3%A9nesis-(por-Dor%C3%A9).html&amp;usg=__cDp_QJkcop7QHjUQUr4gMofgQ54=&amp;h=1000&amp;w=767&amp;sz=262&amp;hl=es&amp;start=2&amp;sig2=rgdPUciPFqGrkFTxtq92jA&amp;um=1&amp;tbnid=vb1rLgi6iWBWSM:&amp;tbnh=149&amp;tbnw=114&amp;prev=/images?q=jacob+llega+aegipto+con+su+familia&amp;hl=es&amp;sa=N&amp;um=1&amp;ei=NAVdS8uqIZmVlAe_2Km_CQ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google.com.co/imgres?imgurl=http://www.eluniverso.com/2006/07/02/0217/1105/galeria/files/124162-2967-f0370.jpg&amp;imgrefurl=http://laspiedrasdelaamistad.blogspot.com/2007/08/las-piedras-y-el-culto-de-la-amistad_24.html&amp;usg=__kU2cCSTJqUMPJWQd8KCtDf-60no=&amp;h=370&amp;w=528&amp;sz=72&amp;hl=es&amp;start=30&amp;sig2=X1oF9pPFbyNLTdJYhwcBRw&amp;um=1&amp;tbnid=0feuBzsw16iSaM:&amp;tbnh=93&amp;tbnw=132&amp;prev=/images?q=exodo+de+egipto&amp;ndsp=20&amp;hl=es&amp;sa=N&amp;start=20&amp;um=1&amp;ei=WAddS-3rDMqJlAfClvyJBQ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images.google.com.co/imgres?imgurl=http://focusuk.files.wordpress.com/2009/11/taliban2_soldiers1.jpg&amp;imgrefurl=http://new.taringa.net/posts/info/4358901/Los-Talibanes,-tienen-or%C3%ADgenes-Biblicos-.html&amp;usg=__su_s4QwYLsal09y2c5GH2FOmDZk=&amp;h=480&amp;w=640&amp;sz=68&amp;hl=es&amp;start=175&amp;sig2=FG4SAPbWE17DPGa_9YgXxg&amp;um=1&amp;tbnid=Za5uP6SwjzEhEM:&amp;tbnh=103&amp;tbnw=137&amp;prev=/images?q=exodo+de+egipto&amp;ndsp=20&amp;hl=es&amp;sa=N&amp;start=160&amp;um=1&amp;ei=uAxdS6jcBY-xlAeKor2HBQ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images.google.com.co/imgres?imgurl=http://api.ning.com/files/Q2txDVkh8Ndrb4TV8L89B4cONkzeBAd4HNL1Ms2qbsejvZlaK967ONId3Sm1vmahyvM*0hfiBtiYVAsh-MuUECvsjML2Nnnv/Moises_tablas_2.jpg&amp;imgrefurl=http://www.estudiabetes.org/group/cristianosdiabticos/forum/topics/quien-perdona-mis-pecados-el/showLastReply&amp;usg=___9AUkwkOqPt1uuUCOKb8_hDZNOw=&amp;h=343&amp;w=300&amp;sz=32&amp;hl=es&amp;start=33&amp;sig2=1NM3CmoNSMNzJt38qLShog&amp;um=1&amp;tbnid=4H9H3u-DeaswiM:&amp;tbnh=120&amp;tbnw=105&amp;prev=/images?q=exodo+de+egipto&amp;ndsp=20&amp;hl=es&amp;sa=N&amp;start=20&amp;um=1&amp;ei=WAddS-3rDMqJlAfClvyJBQ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images.google.com.co/imgres?imgurl=http://librodenotas.com/almacen/ilustracion/imag/nm_Wamba.gif&amp;imgrefurl=http://www.forocoches.com/foro/showthread.php?t=777466&amp;usg=__QXp08PCHVf_Se5vgQeYvGGb49eM=&amp;h=334&amp;w=500&amp;sz=66&amp;hl=es&amp;start=19&amp;sig2=hUJcBvDnbWF1CH5MaXL1-w&amp;um=1&amp;tbnid=mHgQB7SvFSQo9M:&amp;tbnh=87&amp;tbnw=130&amp;prev=/images?q=valle+lleno+de+huesos&amp;hl=es&amp;sa=N&amp;um=1&amp;ei=_q9bS7zOJ8yWtgftnaGaA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ages.google.com.co/imgres?imgurl=http://2.bp.blogspot.com/_a_jF_10ETIM/SdoLOZYQpXI/AAAAAAAABlg/ihCk7iMWNNw/s400/MUERTO+DE+LA+ROMANA&amp;imgrefurl=http://atacandodigital.blogspot.com/2009/04/un-muerto-en-choque-de-motores-en.html&amp;usg=__Y5Xq1Uk4ig5IAv_2OqWG1_lV1HU=&amp;h=300&amp;w=400&amp;sz=30&amp;hl=es&amp;start=46&amp;sig2=edxpvvchvFElBYWlTktnQA&amp;um=1&amp;tbnid=IhvTQpE8POBdhM:&amp;tbnh=93&amp;tbnw=124&amp;prev=/images?q=MUERTO&amp;ndsp=20&amp;hl=es&amp;sa=N&amp;start=40&amp;um=1&amp;ei=rGtdS8ivBpv6lAfYkYyGBQ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.google.com.co/imgres?imgurl=http://endtimepilgrim.org/Ezek37.jpg&amp;imgrefurl=http://panteondejuda.wordpress.com/2007/08/29/ezequiel37-metal-en-la-biblia/&amp;usg=__IhJiTBEYecleQlSyqXe30I-zSxQ=&amp;h=371&amp;w=280&amp;sz=40&amp;hl=es&amp;start=12&amp;sig2=WBr1FDUkK85GwRHA5CpW2A&amp;um=1&amp;tbnid=C9NMbpQ4KzT5sM:&amp;tbnh=122&amp;tbnw=92&amp;prev=/images?q=EZEQUI%C3%88L+EN+EL+VALLE+DE+LOS+HUESO&amp;hl=es&amp;sa=N&amp;um=1&amp;ei=cv1cS7exGoeOlQfY29yEBQ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images.google.com.co/imgres?imgurl=http://idanielth.files.wordpress.com/2009/02/becerro21.jpg&amp;imgrefurl=http://idanielth.wordpress.com/2009/02/&amp;usg=__Huc-GpwL5EeUWQhXQlJWcrPZiBk=&amp;h=570&amp;w=800&amp;sz=69&amp;hl=es&amp;start=1&amp;sig2=Vhr08PZN4N3cpggjOkgyPQ&amp;um=1&amp;tbnid=4mk6G6WJMCFM2M:&amp;tbnh=102&amp;tbnw=143&amp;prev=/images?q=BECERRO+DE+ORO&amp;hl=es&amp;sa=N&amp;um=1&amp;ei=dHRdS5TuO8XBlAft8LX2BA" TargetMode="Externa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images.google.com.co/imgres?imgurl=http://4.bp.blogspot.com/_glLQO-Nu-xA/SyVgORS3TcI/AAAAAAAABJk/vSXlhY1pu-M/s400/ovejas+al+norte+de+israel.jpg&amp;imgrefurl=http://claudioxplabibliadice.blogspot.com/&amp;usg=__Ha-TEh5bnGxg21EbX9WfQDjwP7U=&amp;h=303&amp;w=400&amp;sz=29&amp;hl=es&amp;start=90&amp;sig2=yY4_ud4ZfqgCMMTdRC89Fg&amp;um=1&amp;tbnid=XTN6teo5Ekne9M:&amp;tbnh=94&amp;tbnw=124&amp;prev=/images?q=israelitas+llevados+cautivos+a+babilonia&amp;ndsp=20&amp;hl=es&amp;sa=N&amp;start=80&amp;um=1&amp;ei=bXxdS8m8G4-xlAeKor2HBQ" TargetMode="Externa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images.google.com.co/imgres?imgurl=http://apocalipsis18-4.com/elfinal/pac4.jpg&amp;imgrefurl=http://apocalipsis18-4.com/elfinal/lapacienciadelossantos.html&amp;usg=__Sb9nM6mMT23ixmizeK1tDf4-UN0=&amp;h=384&amp;w=512&amp;sz=51&amp;hl=es&amp;start=1&amp;sig2=058wH7zxwc-P-GwvkapjCQ&amp;um=1&amp;tbnid=ghPCgGtqlTS_zM:&amp;tbnh=98&amp;tbnw=131&amp;prev=/images?q=el+libro+de+la+vida&amp;hl=es&amp;sa=N&amp;um=1&amp;ei=e31dS-z9DYzflAfD4JT_BA" TargetMode="Externa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.google.com.co/imgres?imgurl=http://endtimepilgrim.org/Ezek37.jpg&amp;imgrefurl=http://panteondejuda.wordpress.com/2007/08/29/ezequiel37-metal-en-la-biblia/&amp;usg=__IhJiTBEYecleQlSyqXe30I-zSxQ=&amp;h=371&amp;w=280&amp;sz=40&amp;hl=es&amp;start=12&amp;sig2=WBr1FDUkK85GwRHA5CpW2A&amp;um=1&amp;tbnid=C9NMbpQ4KzT5sM:&amp;tbnh=122&amp;tbnw=92&amp;prev=/images?q=EZEQUI%C3%88L+EN+EL+VALLE+DE+LOS+HUESO&amp;hl=es&amp;sa=N&amp;um=1&amp;ei=cv1cS7exGoeOlQfY29yEBQ" TargetMode="Externa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images.google.com.co/imgres?imgurl=http://www.alimentacion-sana.com.ar/portal%20nuevo/imagenesplanillas/originales/cansada.jpg&amp;imgrefurl=http://www.alimentacion-sana.com.ar/portal%20nuevo/actualizaciones/adios%20al%20cansancio.htm&amp;usg=__XAzHcgFhn6a-QlobhvqKs8RwMHU=&amp;h=214&amp;w=214&amp;sz=9&amp;hl=es&amp;start=54&amp;sig2=WeSFFlMQ7eKDGWI7usuFsQ&amp;um=1&amp;tbnid=2wXvElSGVVg0yM:&amp;tbnh=106&amp;tbnw=106&amp;prev=/images?q=persona+cansada&amp;ndsp=20&amp;hl=es&amp;sa=N&amp;start=40&amp;um=1&amp;ei=MRxeS_H8L8qJlAfClvyJBQ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images.google.com.co/imgres?imgurl=http://4.bp.blogspot.com/_bfzqq-UuwKw/Sc3icoIOtVI/AAAAAAAACTM/WjLoE0aOFnI/s400/camino+de+emaus.jpg&amp;imgrefurl=http://quierosuicidarme.blogspot.com/2009/03/1000-razones-para-vivir-152_30.html&amp;usg=__xAq8CDUMWE7MKkg23nd5KOgXC7c=&amp;h=300&amp;w=400&amp;sz=46&amp;hl=es&amp;start=6&amp;sig2=K861nBjbv2Qi1IFHKHjAmA&amp;um=1&amp;tbnid=ugOJ7w79IUkdWM:&amp;tbnh=93&amp;tbnw=124&amp;prev=/images?q=camino+a+emaus&amp;hl=es&amp;sa=N&amp;um=1&amp;ei=oSJeS8CYFM3O8QbGjKXrBw" TargetMode="Externa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i18.tinypic.com/2moz5mr.jpg" TargetMode="Externa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images.google.com.co/imgres?imgurl=http://2.bp.blogspot.com/_zXydbka8Fv4/SMqI0xWy3NI/AAAAAAAABFs/rkNsGNtusTw/s400/dormida.jpg&amp;imgrefurl=http://mentirassolamente.blogspot.com/&amp;usg=__OAluxqjaS0WJJwmkh5ljuVM-9kc=&amp;h=400&amp;w=400&amp;sz=32&amp;hl=es&amp;start=32&amp;sig2=DbHKSKuVMBbw2ZboBFhirw&amp;um=1&amp;tbnid=homlHu8-nMpRYM:&amp;tbnh=124&amp;tbnw=124&amp;prev=/images?q=iglesia+dormida&amp;ndsp=20&amp;hl=es&amp;sa=N&amp;start=20&amp;um=1&amp;ei=Ou9eS8v4IcPflAea4ZzOD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49.jpeg"/><Relationship Id="rId2" Type="http://schemas.openxmlformats.org/officeDocument/2006/relationships/hyperlink" Target="http://images.google.com.co/imgres?imgurl=http://dimeunapalabra.marianistas.org/wp-content/uploads/2009/01/0115.jpg&amp;imgrefurl=http://dimeunapalabra.marianistas.org/2009/01/15/&amp;usg=__HxUxKJAD4a_WXfrwk1k2uahX1vY=&amp;h=829&amp;w=664&amp;sz=25&amp;hl=es&amp;start=39&amp;sig2=YTfPLS41g9tL8TBlhKLvdQ&amp;um=1&amp;tbnid=8QIDjwQ3WfiuQM:&amp;tbnh=144&amp;tbnw=115&amp;prev=/images?q=no+endurezcais+vuestro+coraz%C3%B2n&amp;ndsp=20&amp;hl=es&amp;sa=N&amp;start=20&amp;um=1&amp;ei=y51fS46WK4KPlAfSld3RD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om.co/imgres?imgurl=http://api.ning.com/files/Evnk7-jjiRz2shYA1lHIyhR5x4h9UhlFi*KSb7k2HXf3WwPCy6qu6EVuvlP7343LVZsx68uq3onCH8TJsFEGwcMtYuRYTOp7/reinadelcielo_manos_4.jpg&amp;imgrefurl=http://fraganciasdecristo.ning.com/&amp;usg=__HlpkhMcOIhE1w2hW4LbogrQ-3BY=&amp;h=331&amp;w=325&amp;sz=42&amp;hl=es&amp;start=33&amp;sig2=RLmCzZ7waTJfkCm3Z3dV6w&amp;um=1&amp;tbnid=UHbrNwOcASm49M:&amp;tbnh=119&amp;tbnw=117&amp;prev=/images?q=no+endurezcais+vuestro+coraz%C3%B2n&amp;ndsp=20&amp;hl=es&amp;sa=N&amp;start=20&amp;um=1&amp;ei=qKBfS-jkDY-xlAefwuDPDA" TargetMode="External"/><Relationship Id="rId5" Type="http://schemas.openxmlformats.org/officeDocument/2006/relationships/image" Target="../media/image48.jpeg"/><Relationship Id="rId4" Type="http://schemas.openxmlformats.org/officeDocument/2006/relationships/hyperlink" Target="http://images.google.com.co/imgres?imgurl=http://3.bp.blogspot.com/_jZSWcA9saMM/SaVppLmPpwI/AAAAAAAAAUE/78iKx6wiEoI/s400/arrepentido.jpg&amp;imgrefurl=http://enunmundoirrealytu.blogspot.com/2009_02_01_archive.html&amp;usg=__kd-uFunNSDCG7KDaoZkfBWYMMMA=&amp;h=310&amp;w=310&amp;sz=19&amp;hl=es&amp;start=4&amp;sig2=55nDhQiJazFWoJ4UGSGGqQ&amp;um=1&amp;tbnid=lpZhCSbzthFmfM:&amp;tbnh=117&amp;tbnw=117&amp;prev=/images?q=no+endurezcais+vuestro+coraz%C3%B2n&amp;hl=es&amp;sa=N&amp;um=1&amp;ei=pJ1fS4i1NJXclAf79YDODA" TargetMode="Externa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co/imgres?imgurl=http://prensanecochea.files.wordpress.com/2009/08/esqueletos-barreira.jpg&amp;imgrefurl=http://prensanecochea.wordpress.com/2009/08/11/el-futbol-podria-volver-el-21-con-o-sin-television/&amp;h=800&amp;w=988&amp;sz=256&amp;tbnid=nTLe-mwCNGAaqM:&amp;tbnh=121&amp;tbnw=149&amp;prev=/images?q=ESQUELETOS&amp;hl=es&amp;usg=__FpH3TmfX6VoCxqRUu03SsIWJ6bA=&amp;ei=pT9gS8_MBYq8lAeW6dzrCw&amp;sa=X&amp;oi=image_result&amp;resnum=1&amp;ct=image&amp;ved=0CAkQ9QEwAA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images.google.com.co/imgres?imgurl=http://idanielth.files.wordpress.com/2009/02/becerro21.jpg&amp;imgrefurl=http://idanielth.wordpress.com/2009/02/&amp;usg=__Huc-GpwL5EeUWQhXQlJWcrPZiBk=&amp;h=570&amp;w=800&amp;sz=69&amp;hl=es&amp;start=1&amp;sig2=Vhr08PZN4N3cpggjOkgyPQ&amp;um=1&amp;tbnid=4mk6G6WJMCFM2M:&amp;tbnh=102&amp;tbnw=143&amp;prev=/images?q=BECERRO+DE+ORO&amp;hl=es&amp;sa=N&amp;um=1&amp;ei=dHRdS5TuO8XBlAft8LX2BA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258882" y="620688"/>
            <a:ext cx="6626237" cy="523220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EL VALLE DE LOS MUERTOS VIVOS</a:t>
            </a:r>
            <a:endParaRPr lang="es-ES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2050" name="Picture 2" descr="http://t0.gstatic.com/images?q=tbn:mHgQB7SvFSQo9M:http://librodenotas.com/almacen/ilustracion/imag/nm_Wamba.gif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714464"/>
            <a:ext cx="6643734" cy="48578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>
            <a:normAutofit/>
          </a:bodyPr>
          <a:lstStyle/>
          <a:p>
            <a:pPr algn="ctr"/>
            <a:r>
              <a:rPr lang="es-ES" sz="4400" dirty="0" smtClean="0"/>
              <a:t>Este mensaje tiene un titulo que produce  terror, pero al mimo tiempo evoca esperanza, “</a:t>
            </a:r>
            <a:r>
              <a:rPr lang="es-ES" sz="4400" dirty="0" smtClean="0">
                <a:solidFill>
                  <a:srgbClr val="FF0000"/>
                </a:solidFill>
              </a:rPr>
              <a:t>muertos vivos</a:t>
            </a:r>
            <a:r>
              <a:rPr lang="es-ES" sz="4400" dirty="0" smtClean="0"/>
              <a:t>”.</a:t>
            </a:r>
            <a:endParaRPr lang="es-ES" sz="4400" dirty="0"/>
          </a:p>
        </p:txBody>
      </p:sp>
      <p:pic>
        <p:nvPicPr>
          <p:cNvPr id="41986" name="Picture 2" descr="http://t1.gstatic.com/images?q=tbn:ANd9GcRxguNiFczlEam72LqBfG23TCqK55rK4xSv4Ts2tzshs9x9Z1uv-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861048"/>
            <a:ext cx="3600400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85794"/>
            <a:ext cx="4186238" cy="5538806"/>
          </a:xfrm>
          <a:solidFill>
            <a:srgbClr val="92D050"/>
          </a:solidFill>
        </p:spPr>
        <p:txBody>
          <a:bodyPr>
            <a:normAutofit fontScale="85000" lnSpcReduction="20000"/>
          </a:bodyPr>
          <a:lstStyle/>
          <a:p>
            <a:pPr algn="ctr"/>
            <a:r>
              <a:rPr lang="es-ES" dirty="0" smtClean="0"/>
              <a:t>Generalmente estamos acostumbrados a ver en un valle un hermoso paisaje, con árboles verdes llenos de flores que infunden paz y refrescan el espíritu.</a:t>
            </a:r>
          </a:p>
          <a:p>
            <a:pPr algn="ctr"/>
            <a:endParaRPr lang="es-ES" dirty="0" smtClean="0"/>
          </a:p>
          <a:p>
            <a:pPr algn="ctr"/>
            <a:r>
              <a:rPr lang="es-ES" dirty="0" smtClean="0"/>
              <a:t> </a:t>
            </a:r>
            <a:r>
              <a:rPr lang="es-ES" b="1" dirty="0" smtClean="0">
                <a:solidFill>
                  <a:srgbClr val="FF0000"/>
                </a:solidFill>
              </a:rPr>
              <a:t>A las damas les agrada coger algunas flores y colocarlas en un florero en el centro de la sala.</a:t>
            </a:r>
          </a:p>
          <a:p>
            <a:pPr algn="ctr"/>
            <a:r>
              <a:rPr lang="es-ES" dirty="0" smtClean="0"/>
              <a:t> </a:t>
            </a:r>
          </a:p>
          <a:p>
            <a:pPr algn="ctr"/>
            <a:r>
              <a:rPr lang="es-ES" dirty="0" smtClean="0"/>
              <a:t>En ese valle abundan los pájaros que vuelan y también hay un riachuelo que da vida a todo cuanto le rodea, también ahí animales con sus crías que juguetean felices.</a:t>
            </a:r>
            <a:endParaRPr lang="es-ES" dirty="0"/>
          </a:p>
        </p:txBody>
      </p:sp>
      <p:pic>
        <p:nvPicPr>
          <p:cNvPr id="15362" name="Picture 2" descr="C:\Users\HUMBERTO\Pictures\Paisajes\N1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81000"/>
            <a:ext cx="3563934" cy="2039888"/>
          </a:xfrm>
          <a:prstGeom prst="rect">
            <a:avLst/>
          </a:prstGeom>
          <a:noFill/>
        </p:spPr>
      </p:pic>
      <p:pic>
        <p:nvPicPr>
          <p:cNvPr id="15363" name="Picture 3" descr="C:\Users\HUMBERTO\Pictures\Paisajes\NUO1XYCAHQ5L95CA1AQYHQCA9SN9X0CA5TRLPWCAVE089RCAX21FA9CA0HVWQDCAJD3N5DCA0211UPCASCZ1QJCAUCOSH8CAIVNZT3CAZ7KU3XCA1T4W8FCA4UQMUUCAOOXZPJCAQQTWFYCAZC0P5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509120"/>
            <a:ext cx="3600400" cy="1944216"/>
          </a:xfrm>
          <a:prstGeom prst="rect">
            <a:avLst/>
          </a:prstGeom>
          <a:noFill/>
        </p:spPr>
      </p:pic>
      <p:pic>
        <p:nvPicPr>
          <p:cNvPr id="15364" name="Picture 4" descr="C:\Users\HUMBERTO\Pictures\Paisajes\mini_240_11105_125521522190462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636912"/>
            <a:ext cx="1857388" cy="1724025"/>
          </a:xfrm>
          <a:prstGeom prst="rect">
            <a:avLst/>
          </a:prstGeom>
          <a:noFill/>
        </p:spPr>
      </p:pic>
      <p:sp>
        <p:nvSpPr>
          <p:cNvPr id="40962" name="AutoShape 2" descr="data:image/jpg;base64,/9j/4AAQSkZJRgABAQAAAQABAAD/2wCEAAkGBhQSERUUEBQUFBUVFRUUFRQVFBQUFRUVFBQVFBQXFBUXHCYeFxkjGRQUHy8gIycpLCwsFR4xNTAqNSYrLCkBCQoKDgwOGg8PGikhHx8sLCkqLCwsKS0sKSopLCkpLCopKSkpKSksLCwsKSwpKSksLCwpLCwpLCwsKSksKSkpKf/AABEIAOEA4QMBIgACEQEDEQH/xAAcAAAABwEBAAAAAAAAAAAAAAAAAQIDBAUGBwj/xABCEAABAwIEAggCBwYGAQUAAAABAAIRAyEEBRIxQWEGEyJRcYGRoTKxBxRCwdHh8CNSYnKC8RUkkqKywtIWFzNDU//EABoBAAIDAQEAAAAAAAAAAAAAAAABAgMEBQb/xAAoEQACAwACAgECBgMAAAAAAAAAAQIDERIhBDFBIlETMmFxkaEUQtH/2gAMAwEAAhEDEQA/AOtEJBCW4xuoT8yaDEqBJFL0poS1YzMMOXRG63HSCpLDpuszQoWJK20flw6XjPImh6J1yaYDt4WhWH6M5nFVzTYDZbP623vWScck0Y7o8ZsdASwFDfmTBuQncNjWv2KgU4SgEoIglBSEHCNFKEoANFKEoiUDMn07y7EVaGqkGuNIueAC0am6bzq4gCd73XBa9V0km/Ei+28+8r1FVjSQ6NJBBnaCLg+S4p0l6Fjrq5wUGkGDs6pc0mxaNVy2xi/JTg1FNs3+Jbx1GCdi7AAeHJTsrx0MqsH/ANjdI8XWJ9LqXlnQ3FPZ1tPD1nM4ODTEGxPepx6KVmlrXtFMv2lvasBMxcGLwrYPH79/B1Iy5e2hukRRphjdzv3lSsK3ifHyVDi8K+nW6t0kyPO9oWkoYV4I1hwt8JsVsrkm8ZemsJtOrHw/j80Rc51yBHMx/dGSoWZZiKTC5xnuFrnuCvli7K2vkr8PkRxWM0NIAcRqPgJdHfZdfw9AMaGtsGgNA5AQvO/1x5ql4cWuJnsktjkI5LrP0ZYqtUpVTWe97Q5jWF7i6CAS8NJ4XYuVZsvqOT5MXJc96RtAm6oToCbqhZznhYLdXFMKpwQurdgTQhSCNBMDPdLekho9ltydljfr73HUXGVY9O8QGVWzzWWON7lqqjHjrOr49ceBpm9JJEO7kuhi5FlkjU1myt8qDtldXxXo0RrjEtalKAXtsVna/SeuXlodyWkzGuKdIyshgsGXPLotKTipzFGMZvsk16uIe2S8p3o70sqUKmmoSW8+CmCrpEEWVbmeXh4/ZtLncA0En0ClZVHOgshFrDq+TdJ6dYDS4Eq9aVxToVgq9LEA1KdRjY3c0tHuuw4bFNLRDgfC657WM5FsVF9EtEXJvrBE8FnsxzB736WGBMGXBrRzNpKrlPj+pUjQvxDRu4DxICb+v0//ANGf6gqil0cL4dUqk92gCI8Tuk43o3TYwuDn24Egj5Kpyub6iv5JJb0R+kWbF3YYTpG5HHks70ca/r6r3DsFkGZuZ7Ib38VOfhLbkIsJh3Ak6gW+dvGVLyfIurocHVn67pt5uFbjx9/InHdIqtAHQW6TwI280vKc4biaIdUZqe13C3aHEciOCq87xDYI3gzHCYiUx0Q/+OoXGGa5E2k6SYHouNROblGUX36MsG96K/pZDKrKlNv7d40M+Emm0E6nxcTcNB4XSMLgzEukk7uJ4/oq1+rM1FwAk7mb+puoGb5lTpCC4DmTYfieS9lTVwXKeN/c7da4rH7KzMMYGuDGdpxvHADvJ4BVdfBte7VWJeRsPsjkGhUuMzk9Y40ftH4jdxj5Dko9XGVX7vceW3yVcrlL40m7U+vZLzXq5AYBImY28PFbj6NukbwW4arBpmRSNpa650mN2m+95XOsO7Se0JHourfR30dc3/MVWFsiKTXfFDhd5B2kWHiT3KmXFrWZvIcPw25G5ATdUJ5NVAspxgsFurdqqMH8StwhCFSgiQTAx30j5MatOWCXAzZYjBdFK7hJELrmIJfuFGc7QPhUFbxNNdzgsRzKhkFRjwHBbbLcAxrb7qRWqNN4VT9ZOuJssvkeZjUYrslZ5DniIOf0DUfpGyPCYVrG3VmaQJVfnpaymTMLu0dQTftmyEsikQcc5sG6l/Rz28ba4ZTeT5lrR81z7HZ4RsVsfod1uxFZ4MNbTbNtyHawP9h9VCyzViIXSyDOhZ7Xms0tkDUBIEW4+Uq0o1XueNYJaW2JFhEbnzPok1cJqqNd+8NRtsTsL+CiDOH1HgMA0NbUa4niWmARtufvWWcko/sc5vUPYvElzhSYYJnlsCfMwms2ogMY1rDGn4o31EQJ4ulS4Yyj1ju0YDjIbbVEAeqrMxzAua2Jhr3MuTdzDIPoqqovNfyJF1l8Ck29gNz+vLyWZzbpGKjnNY4aGGCd9R/BWY1HC4hgMkNdp42cy3uCuX4J9oBtHyWzx4a9Zs8WpT2T+DYvxY0EmY7/AL0nLGiS55GiO/edgnMBQa+mQ7fRMbDa8lZqvi3ve2lhm6afxOfuBwMTuZsOFpUvJk5J1QWt/wAL9S+Xewj7Nh/6fw76bnuZPADU6J74WLzvNQx4pU9LWsEuiw1EmfYLS1syLcPUbTmQ0AfzO+fFcizDHCawebirHfIFvSQuZ4/iqq/X/qv7YeJVxsbl8E/MOkbGvLgXu7g06Wk8z3eSyuJrOqvL3XkkxwE8ByUoaX22PAcDy5H5pVDDzZdKW2P30b5L8R+xOGy/ULQrGlloaLgnncKJTmm6YPMd4V1TrAtBb+vFaK4xJKGFx0AyJlXFF72h7aTNQBEtFQuAYY2kDURPdPBdTWf6D5e6lhtT/iqu6yO5sAM9hP8AUtEAsNr2bw4flWc7WFCbeE8QmnhVGUbw/wASt27KopfErdmySANBBBMAq+JDRKyuc9JmiQLlW+e4ZzmQ0rH0ejznO7SshGPtmmmMPcmJo50YKl4akT2ipbshaxoJ4Jo4oNbCptrjbLpE58Zv6UVuOzTTKwfSPPnPJE2U3pbjyHdlZ/D0esF91u3rijeklHCu1SuyfQ5g9ODr1D9t2kHkNDf/AC9FyCthtJuvRHQLJ+py/DU3CC+Hu85e6fNx9FQzB5Emo4aHrNL3k/ZAgfytn71nazurw7LQS0T38TfzJPmrA4s9ZUmIcbeZk+wCrc6f1ghv8IEcyJ9GrDbYp/R6MiNJi6Q6uOQH3BZrGO0tJP2azX+Vg4nyLlY5vnLoIYGgEcZJAm3IbLO4nMH1A4EyDINgBfdP/Krg8HE1GT4kGpUbMzccx+p9Fks+6FHDl1akW9VOrS4wRqdcDv3T2X5rodRq3tDX+cz8qnqFuMTlzKjmPeNXVyWT8MkfFGxPcea285R7iWwslU+vk5z9bbo6u5kQ6AQTOzR3JuuA2APs+7tp8laZnl5oVKhe4Oc4l5dt8W3hAVBUY8sJdHHaduHmujUlmv2zp14+yThcUIBGxe4+gAE+p9VyHMKs1nuP2nuJ8zK6KcaGBjTN2vG3GY+/fkubY4ftHeJWGTjKPKPy3/wlDOLkvuN1WRzHAq96O5JWxbKhplrnUdJ0zD3B0/D37cd1XYdgfTg7jjyKndFc8dgMSKkEsd2ajeJaTuOYN/7qOSj2h2KcVzgJe5wcadYGm8Whw0mfA7eaiVMXUpdkxBMgwIP67l23Nuj2GzCk0vAdqaDTrMs8AiQQ7iORWaw/0URTe2pXDzPYGjsxw1XmfDbmpKzfnCleZGa+rpmk6IdKG42lIa5rmAB+oWJjdp2IstAFz7olhsXl9duHrNLsPUdpa74m03mS3S8fZJtBjee+ehBUtHNtjxl0App6eKaeolQw34lb0tgqj7StqGySAWgjQTAg0a+qxTgpAcFGeNLlKBkKLAqs7rw1ZZ7C4FaPO2KoDIC2+PHrTdR1HTBdKsDAlUGEEXW36WYfUwrFUxFlKeJmzks1l30dysYrE0qUTLgXfyt7TvYR5r0AYbMfYYGj+Z265v8AQ9kQmpinDYaG+UOefXSPIroGNqltMd7nF5/6/IeqzzenMvnzkU+dP0PEbQCh1B7PlPiU7jsQHfEN+HOBZWOGww7LnjtS2OIFxt+K5UaubZSN0cg1P/am22kePEqM3LWkOa9ttRE7EcLEc5WkqN7X671Bx2Ghzu4kGOTnX+bvQLYqoL4DTG1cDBqUu/tM5EGR6OC1fRnHiph28CzskHcRtPlbyVRn9LQ5jxwN/Ox94Pmo2FxXVVXRIbUYRyndp8bx5lavzIsf1IgZ/jdTnu5z67D0CrW1rWFgAfJR84zEanM8h3eaZrF4jSRAAmZv4ALbNtRaiu86OootRxGc6V1yKlPSY0i5H8RushjQRVdqtN/ZdBzjBB7Q50TABPiq/B9AqmLbTqtcNDgQSbEaXEGB9oc1irpdNUYy9kuqq1pnsnoG53bsU7iMvIJFyNwe/wDMBdGzroSA1rsM0DS0NdTFtUD4m/xcuKz5wBcCwt0ubYgiCLWWurJLotpvjNaiN0K6ZnBuFKsS7DONjcmiTxH8HeOG4XX2OBAIuDcEbEHaFxCvk0ONN19Q1Md3Ru13KF1PoTmJq4Rmsy+n+zdaPh+G38seiz3V8e0YPMpS+uJfAJYRAJULOc4SU2QnSEktSAjxdWVHZQCLqfS2SEOSgilBAyLjadkzgqvAqdWEhVdakWukKS7Gitz3Fw8N71GqMIbJFkebYB9RwI4FMVi8ANeVpql8GyHpJD1HIxXaZErEZv0ULK4YwfEYHquq5BShimf4S11VriBM25Kuc/qK5WtSYeR5UMPhadFvGAfm4+ZJKRm9XUSG8mj2/JWRdcu4NGlvn+U+qqqUzPCSfEzb3hQ3OzNuvRFaiNIH65K2I28R8wq2ZMC/aAjwiynVaxjaLjx3WapY2BZ1j2pUPGv1HxEfr1Sn1juQY91ExGItLWkxc8LcY7zCvAjZpR6yieMj3j8VkalYvpfxMMEHvF7+PaHmtg2qA2H9mSYPC9/JZrE4TTiHhl2uAJPAGBcefyVkGW1tfJms1pMMEG5vB5qLXzATHIf3VzjMrI3uC4NbFyNWxPnKj4boe/UC9zQ2e8l4bwG0THGVr/GisOnC+tR+pkzJMnZVptfV7YOzHC1iRcfauOK0rWwIFhwATVCkGtDWiAAAByCfCxTk5PWcy2x2S1htCgZpkordpp01AIDokHk4cQrFoSgElJxeohGTi9Ria30f1HAO65nWAkxpdpv/ABbz5KX0Bo1WOxDKlJ7GlzXte4QCbsc0A7wWzI4ELXgJQCnK2UljLp+TOceMgNCWAgAlgKszCIREJyElwRgEci6m0tlE4qWzZIBSCCCiMIBIqUpTwaiITAjUaYBTOKylrzJCl9XdONT0abXoTh6AaICNlMl2oHgR3x5d+6W42TlBqaIsZe3skFx3mT4AcLcPdMtgghtx+8T8vmpVamCUQbZJgQsEGAlpMu3bHKN+SkvfwBv8vLimqVBpfJA2KmaeKrqXQw3VSBB9VHdiW+PIAlLNRRMRiiNlYAisDEmAP3SBfjcFQ8QCS1+mI7tjNtrR+aTUMmSkgpoAgzVaBIIJsLgbeB8EIQBh364pyq26ACalhIalhADjUsJDUsIAWEoBJCcaEAKaEuEQCWmISUhycKQ5ADHFSWFRuKkNSAclBEgojIH+NN7043GahI2VFicM3cJ2liiBpGyimBbYjGaWEzwlFleY9YmMNg+sdpndE3KjQrW2cJ85upCLhx9k+0qAa3a8Ln7kqrXJbYwpIRMe4NFz7ptuIBMBRPrADbkekpbMQOfokxjlMjUZ7k67FNH73+lRsLUGo+Cka1Gv8oEKpjDwY7zUF7XOdJBhW7kgypAVfVniCkBp5q0cm5CYFfVYnAZb+uCXXE7XSKDgN+O3igBAKcCbqCCQjaUDHgnGpkFOMcgB5qcamWlOtKBDoSgkByVqTABSHJRcmnuQA3N08Dsouu6ea7ZICRKCKUFAZnaVDsgJQwplTPq5g9ycpYS0qCXYB4UlpBCVre98u4bKQykpuHojQ48lakRZWi8+IHomcXViNJNuUj7lKpt/ZA95J9hH3qnxeIi3inoDrMa3Ykerh8x96tsE4aZ4GBMtv7rLtErR5a0mhSjeSbxwcfuVc5Yhhl7aZdvf2SKeM7U6hHd+gl9KMJDG7TxgcyVhsRiBJbtMm3E7+5Cy3eRGica/v/Q0bs4xs/kkux7BuQPEgfMrngHHmhXy55Z1ltJJgchb7ls0Rv3Zkw/C6mPF4d8iolTEGSOs1GNg3SPfdZbIHGm5sxE387Lov+GU6zW657I4EtPMEjgpxZJNL2Zd7nkw0k8haOZPAJ3CYMEhzrukgONyJEGJ2V3ixSpt0Ug0EbgXM8ybk34qLh6XGOfqm2Jy30QqzrMJ4t9wUkVErNQWsZ4v/wCqrw8qDBFiKqW2qq0Ep9jSgCwFZLbWUFrCnmsTAmCsj69RgEoBGiHjWTNSqUECEaBGLjKfoVLoaEAxRbAnSgoclBLRjzcQNBBBngjpVOyl0WCCjp0kAONcpFN1iO8FNilCU90Nd4H2CkiJBw9X9nH6sFmcc/t+a0JdaQeIJ8wFVZhgtTi6YG8X9PCUYNCcC2StLgMOWUmaQ4b7dxJPpdZ3C9jTPH28RwVnQxby2ATFM6gBwF5PPiqbpKKWjQ9nrXGi6ZkRFuE2HuVg24TU5+4IAJ4zNvIbraYvOHmmezymFnMmbqq1LWLY85sJWV+LXdNWy1h6IDCNN1dDC/5a9w0fmqSoy0Gxn5FaSlT/AMpcgExBnckH8FvSEynyylLwO8j5ythiq2ikSJ/NZnJKB6/S+QWzwjbj+u9avGkVKJFOHGSLEWiS4nwvbvhTihMzOVkvqy43JMjvlaKj2QRKj5XkjWuLtUgfC4XAJ7/cQrpmEBvG0zxBsm0JFDm9E6KZO3a+5QWUVo8+AIYBwLvuH3KrFIJNEkRW0k62kpAaEcJDGQxK0pxBACNKVCEoSkAcIIQjDUAEjCPSj0pAFKCVpQQBhcD9IgA/aAzHBN/+4x6wQOxN1nBlM8ERyGe8I4hp0Zn0i4eBqckH6RMOXFurcRPC65tVyN42uojsvqC2koA7VTd2Y5D2Rv8AiB8PkomV1ddCk/iWUyfEgB3vKfcT2v4Y9v7piE0KopuDon4hG3cPOycwT46wRu1oEGI71Fc+wPM+6NleDPe37pWO/uO/YkiNiq5+rvYTBLmwP6rkFRKtNow5aRDxVBJ7xEEevzR1xIbP7w+aLHPB1nuqO/5LVDpL9hBV6XxE/FLQedvi87TzlLqOAGls6RJAN4PwujzBPmUMwfLncbt/4tTBrAz5+xMqQFtVpXJcT8JPoRpHgDfzU7CuvAtAa884/PSq7GYmNIFxoaT/AFCfkp1SoGv08XNaI8Sx33JoiWLHcAbACfEgfgVY0KvylU9CuC43vO3IMB+bvZWGHb7BvvCkmGDea7tHcD7kqAQpmOdLz6fr1UbQkySQ1dAFOhqUGJANApWlL6tF1aACDENCPSUpIAoQhKASg1MBAalaUvSjDUAN6UE7CCQGdZ0caN1IZ0dZ3K+6oJXVpiKUZDT/AHQnmZLTH2R6K00o9KBkF+EDRDbCPzUcMnzBBVpUpyFALYkeYQIp+rJY5vGbeV0h7bAch66QptfsyR4+l1CNQuGoiJ/sPZZPdjiSIWKbLD4n5plo7BbzUl4sQo57Ig3krSkITSMt7RuTv5fkiayabvCPHe6MNQaYBHAoAn9XL3Df4G+jGN+cqwxMHFEzZk/7W/iqjDu0NBbuDN7yZm6tMtYWU31Kly+QJ8ZJ8ZUkIkYMaX1HON3SQORgD1AVvgsQH6nf1HuETA9YWcw9FzyY3d9/FaahhxTphg3O58EwGYRaU4QkkpDEQhCOUSAAhCEJQCAE6UehLASoTAb0IwxLSoQA2AjhLhCEhCEEtBAC0cokaBgQREo0wBKi4qhNwpSSQgRmszqRbvEeu6T1cAeCfzjCHrQY7JIR1WLNXFqUmyRAcxRqrFNqKPWbZXiGnhJeLiEtwsoza0uHAEgFx2ibwgZdYTBCq4OIs2xiwcQrWvh9UCOyE3h6zGsAp34D8yptMcFIWCcPh9N+KefVR8giNNAhpz02XFSRSSuqCBkUJYCf6pDq0ANBGAnNCOEAIhHCVpQhACYQSkUoEFKEoi5EkMOUEEEAOSilKhGmAUoJQKEoALShoStSLUgBurQDhBUKtkrTsSPKQrFHCBFFUyF32XN9x+Kb/wADqfw/6j+C0H6lHCAKBmSv7m+v5KQzJzx09/E/greERCAIlHABvd6fipApBLQQAWgIBsI0SAAShKJDUmMOUUokJQAECiKIlIA0EUopQAZREI4KMMKAEoilikUoUUANIJ7qkSADCCCCACRokEAKCCCCAAggggQoI0EExhFIQQSAUUCgggAiiQQQASIIIIACSgggAijQQQAAnWokEALCNBBMANQQQSEBBBBMD//Z"/>
          <p:cNvSpPr>
            <a:spLocks noChangeAspect="1" noChangeArrowheads="1"/>
          </p:cNvSpPr>
          <p:nvPr/>
        </p:nvSpPr>
        <p:spPr bwMode="auto">
          <a:xfrm>
            <a:off x="80963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40964" name="Picture 4" descr="http://t1.gstatic.com/images?q=tbn:ANd9GcQ2VkDEM2GYsJsu1s8oTTQR4oyWEM-QKglPzxltHRXvAsZdjf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2636912"/>
            <a:ext cx="1800200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928670"/>
            <a:ext cx="4824536" cy="54292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   Pero el cuadro que nos plantea el mensaje que vamos a considerar es muy extraño, y por supuesto que el primer impacto que produce al observarlo es el de no permanecer ahí.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  Pienso que a ninguno le agradaría coger una de esas calaveras y colocarla en la mesa de centro en la sala de su casa.</a:t>
            </a:r>
            <a:endParaRPr lang="es-ES" dirty="0"/>
          </a:p>
        </p:txBody>
      </p:sp>
      <p:pic>
        <p:nvPicPr>
          <p:cNvPr id="39938" name="Picture 2" descr="http://t1.gstatic.com/images?q=tbn:ANd9GcRuf1e7e4h07VQ_NcyDZCRIYcTe_hhlnssqaXouZsz1ErTKhqNf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916832"/>
            <a:ext cx="2295525" cy="27363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868144" y="5013176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dirty="0" smtClean="0"/>
              <a:t> Al menos yo no lo haría. Y  ¿usted?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es-CO" sz="4000" b="1" dirty="0" smtClean="0"/>
              <a:t>¿Qué aplicaciones tiene este mensaje a la vida real?</a:t>
            </a:r>
            <a:endParaRPr lang="es-CO" sz="40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35480"/>
            <a:ext cx="5194920" cy="466187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dirty="0" smtClean="0"/>
              <a:t>   Por supuesto que este mensaje tiene muchísimas aplicaciones, los cuales se pueden aplicar a   numerosos casos de la vida real, que quizá no se les veía ninguna solución.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Pero este nos da una gran lección, nos dice que cuando Dios interviene en el asunto </a:t>
            </a:r>
            <a:r>
              <a:rPr lang="es-ES" sz="2800" b="1" dirty="0" smtClean="0">
                <a:solidFill>
                  <a:srgbClr val="002060"/>
                </a:solidFill>
              </a:rPr>
              <a:t>todo se arregla por imposible que parezca.</a:t>
            </a:r>
            <a:endParaRPr lang="es-ES" b="1" dirty="0">
              <a:solidFill>
                <a:srgbClr val="002060"/>
              </a:solidFill>
            </a:endParaRPr>
          </a:p>
        </p:txBody>
      </p:sp>
      <p:pic>
        <p:nvPicPr>
          <p:cNvPr id="18433" name="Picture 1" descr="C:\Users\HUMBERTO\Pictures\Bíblicas\9EGCH0CAXXB2BCCATQHSXOCA2GR93DCAKVY5C3CADQADUICA6GIEK8CA8V6MXRCAC0THEOCAZEEYL1CAD71CX3CAT4RN2MCAWVXS2WCAQLM5F3CAJKFHYGCAXJNLSQCAUAMC3XCAMSFS86CA7VVYV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708920"/>
            <a:ext cx="2952328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1124744"/>
            <a:ext cx="3538736" cy="518306"/>
          </a:xfrm>
          <a:solidFill>
            <a:srgbClr val="FF0000"/>
          </a:solidFill>
        </p:spPr>
        <p:txBody>
          <a:bodyPr>
            <a:normAutofit fontScale="90000"/>
          </a:bodyPr>
          <a:lstStyle/>
          <a:p>
            <a:r>
              <a:rPr lang="es-ES" sz="3600" b="1" dirty="0" smtClean="0"/>
              <a:t>Léase</a:t>
            </a:r>
            <a:r>
              <a:rPr lang="es-ES" sz="2800" b="1" dirty="0" smtClean="0"/>
              <a:t> EZEQUIÈL 37:1-10</a:t>
            </a:r>
            <a:endParaRPr lang="es-ES" sz="2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1  La mano del Eterno vino sobre mí, y el Espíritu del Señor  me llevó y me puso en medio de un valle lleno de huesos.</a:t>
            </a:r>
          </a:p>
          <a:p>
            <a:pPr>
              <a:buNone/>
            </a:pPr>
            <a:endParaRPr lang="es-ES" dirty="0" smtClean="0"/>
          </a:p>
        </p:txBody>
      </p:sp>
      <p:pic>
        <p:nvPicPr>
          <p:cNvPr id="17410" name="Picture 2" descr="http://t0.gstatic.com/images?q=tbn:C9NMbpQ4KzT5sM:http://endtimepilgrim.org/Ezek3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000240"/>
            <a:ext cx="2928958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000108"/>
            <a:ext cx="5256584" cy="552523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   En este caso, vamos a darle una aplicación exclusivamente con relación al pueblo de Israel.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Pero </a:t>
            </a:r>
            <a:r>
              <a:rPr lang="es-ES" b="1" u="sng" dirty="0" smtClean="0">
                <a:solidFill>
                  <a:srgbClr val="FF0000"/>
                </a:solidFill>
              </a:rPr>
              <a:t>¿Quién era el pueblo de Israel?</a:t>
            </a: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1)</a:t>
            </a:r>
            <a:r>
              <a:rPr lang="es-ES" dirty="0" smtClean="0"/>
              <a:t> Recordemos que Israel era el pueblo de Dios.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2)</a:t>
            </a:r>
            <a:r>
              <a:rPr lang="es-ES" dirty="0" smtClean="0"/>
              <a:t> El pueblo había sido deportado a Babilonia.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3)</a:t>
            </a:r>
            <a:r>
              <a:rPr lang="es-ES" dirty="0" smtClean="0"/>
              <a:t> El motivo por el cual habían sido deportados.</a:t>
            </a:r>
          </a:p>
          <a:p>
            <a:pPr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</a:t>
            </a:r>
            <a:endParaRPr lang="es-ES" dirty="0"/>
          </a:p>
        </p:txBody>
      </p:sp>
      <p:pic>
        <p:nvPicPr>
          <p:cNvPr id="16386" name="Picture 2" descr="http://t2.gstatic.com/images?q=tbn:kstKqhSFmhpX_M:http://www.imperioromano.com/blog/img/reconstruccionbabilonia-imperioroman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643050"/>
            <a:ext cx="3000396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4690864" cy="5055840"/>
          </a:xfrm>
        </p:spPr>
        <p:txBody>
          <a:bodyPr/>
          <a:lstStyle/>
          <a:p>
            <a:pPr>
              <a:buNone/>
            </a:pPr>
            <a:r>
              <a:rPr lang="es-CO" dirty="0" smtClean="0"/>
              <a:t>   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La visión de los huesos secos tenía el propósito de ilustrar cómo Israel, que en ese momento se encantaba </a:t>
            </a:r>
            <a:r>
              <a:rPr lang="es-CO" b="1" dirty="0" smtClean="0">
                <a:solidFill>
                  <a:srgbClr val="0070C0"/>
                </a:solidFill>
              </a:rPr>
              <a:t>esparcido</a:t>
            </a:r>
            <a:r>
              <a:rPr lang="es-CO" dirty="0" smtClean="0"/>
              <a:t> y </a:t>
            </a:r>
            <a:r>
              <a:rPr lang="es-CO" b="1" u="sng" dirty="0" smtClean="0">
                <a:solidFill>
                  <a:srgbClr val="0070C0"/>
                </a:solidFill>
              </a:rPr>
              <a:t>aparentemente </a:t>
            </a:r>
            <a:r>
              <a:rPr lang="es-CO" b="1" dirty="0" smtClean="0">
                <a:solidFill>
                  <a:srgbClr val="0070C0"/>
                </a:solidFill>
              </a:rPr>
              <a:t>sin esperanza</a:t>
            </a:r>
            <a:r>
              <a:rPr lang="es-CO" dirty="0" smtClean="0"/>
              <a:t>, reviviría y sería </a:t>
            </a:r>
            <a:r>
              <a:rPr lang="es-CO" b="1" u="sng" dirty="0" smtClean="0">
                <a:solidFill>
                  <a:srgbClr val="0070C0"/>
                </a:solidFill>
              </a:rPr>
              <a:t>restaurado.</a:t>
            </a:r>
            <a:endParaRPr lang="es-CO" b="1" u="sng" dirty="0">
              <a:solidFill>
                <a:srgbClr val="0070C0"/>
              </a:solidFill>
            </a:endParaRPr>
          </a:p>
        </p:txBody>
      </p:sp>
      <p:pic>
        <p:nvPicPr>
          <p:cNvPr id="58370" name="Picture 2" descr="http://www.icpr.com.br/eisohomem/daniel/imperio_babilon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276872"/>
            <a:ext cx="3384376" cy="3528392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 rot="20030822">
            <a:off x="3278989" y="5230167"/>
            <a:ext cx="3745387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Estaban esparcidos en el imperio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pPr>
              <a:buNone/>
            </a:pPr>
            <a:r>
              <a:rPr lang="es-CO" i="1" dirty="0" smtClean="0"/>
              <a:t>    Ezequiel</a:t>
            </a:r>
            <a:r>
              <a:rPr lang="es-CO" dirty="0" smtClean="0"/>
              <a:t> es un sacerdote de Jerusalén y </a:t>
            </a:r>
            <a:r>
              <a:rPr lang="es-CO" i="1" dirty="0" smtClean="0"/>
              <a:t>deportado a Babilonia</a:t>
            </a:r>
            <a:r>
              <a:rPr lang="es-CO" dirty="0" smtClean="0"/>
              <a:t> el año 598 a.C., </a:t>
            </a:r>
            <a:r>
              <a:rPr lang="es-ES" dirty="0" smtClean="0"/>
              <a:t>pero Dios ahora lo llama para que sea también profeta ante su pueblo, en ambos casos la elección era divina, es decir es Dios quien lo elige.</a:t>
            </a:r>
          </a:p>
          <a:p>
            <a:endParaRPr lang="es-CO" dirty="0"/>
          </a:p>
        </p:txBody>
      </p:sp>
      <p:pic>
        <p:nvPicPr>
          <p:cNvPr id="59394" name="Picture 2" descr="http://t3.gstatic.com/images?q=tbn:ANd9GcQQvpVeoq-0I2WicchEgfU_0dySTLRzcIvYmnNq0R1CZ1gsmZpwI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780928"/>
            <a:ext cx="6336704" cy="38884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71546"/>
            <a:ext cx="4972056" cy="5381790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  Ezequiel 1:1 nos muestra dos cosas. </a:t>
            </a:r>
          </a:p>
          <a:p>
            <a:pPr algn="ctr">
              <a:buNone/>
            </a:pPr>
            <a:endParaRPr lang="es-ES" dirty="0" smtClean="0"/>
          </a:p>
          <a:p>
            <a:pPr>
              <a:buNone/>
            </a:pPr>
            <a:r>
              <a:rPr lang="es-ES" sz="3500" b="1" dirty="0" smtClean="0">
                <a:solidFill>
                  <a:srgbClr val="FF0000"/>
                </a:solidFill>
              </a:rPr>
              <a:t>1)</a:t>
            </a:r>
            <a:r>
              <a:rPr lang="es-ES" dirty="0" smtClean="0"/>
              <a:t> Que es Dios quién toma la iniciativa no Ezequiel, y en este proceso, dice Ezequiel:  “</a:t>
            </a:r>
            <a:r>
              <a:rPr lang="es-ES" b="1" dirty="0" smtClean="0"/>
              <a:t>la mano del Señor  vino sobre mí</a:t>
            </a:r>
            <a:r>
              <a:rPr lang="es-ES" dirty="0" smtClean="0"/>
              <a:t>”.</a:t>
            </a:r>
          </a:p>
          <a:p>
            <a:pPr algn="ctr">
              <a:buNone/>
            </a:pPr>
            <a:endParaRPr lang="es-ES" dirty="0" smtClean="0"/>
          </a:p>
          <a:p>
            <a:pPr>
              <a:buNone/>
            </a:pPr>
            <a:r>
              <a:rPr lang="es-ES" sz="3500" b="1" dirty="0" smtClean="0">
                <a:solidFill>
                  <a:srgbClr val="FF0000"/>
                </a:solidFill>
              </a:rPr>
              <a:t>2) </a:t>
            </a:r>
            <a:r>
              <a:rPr lang="es-ES" dirty="0" smtClean="0"/>
              <a:t> Encontramos que cuando Dios escoge a una persona para algo especial también lo </a:t>
            </a:r>
            <a:r>
              <a:rPr lang="es-ES" b="1" dirty="0" smtClean="0"/>
              <a:t>CAPACITA</a:t>
            </a:r>
            <a:r>
              <a:rPr lang="es-ES" dirty="0" smtClean="0"/>
              <a:t> con su Espíritu Santo para que pueda realizar esa obra.</a:t>
            </a:r>
            <a:endParaRPr lang="es-ES" dirty="0"/>
          </a:p>
        </p:txBody>
      </p:sp>
      <p:pic>
        <p:nvPicPr>
          <p:cNvPr id="15361" name="Picture 1" descr="C:\Users\HUMBERTO\Pictures\Espiritu Santo\02-B-Pentecostes%2020003-b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916832"/>
            <a:ext cx="3357586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6429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</a:rPr>
              <a:t>    </a:t>
            </a:r>
            <a:r>
              <a:rPr lang="es-ES" sz="3600" b="1" u="sng" dirty="0" smtClean="0">
                <a:solidFill>
                  <a:srgbClr val="FF0000"/>
                </a:solidFill>
              </a:rPr>
              <a:t>¿QUÈ REPRESENTABAN ESOS HUESOS?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571612"/>
            <a:ext cx="4038600" cy="4783313"/>
          </a:xfrm>
        </p:spPr>
        <p:txBody>
          <a:bodyPr>
            <a:normAutofit fontScale="85000" lnSpcReduction="20000"/>
          </a:bodyPr>
          <a:lstStyle/>
          <a:p>
            <a:endParaRPr lang="es-ES" dirty="0" smtClean="0"/>
          </a:p>
          <a:p>
            <a:pPr algn="ctr"/>
            <a:endParaRPr lang="es-ES" b="1" u="sng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ES" dirty="0" smtClean="0"/>
              <a:t>  Cómo bien sabemos, la Biblia se explica a sí misma, dejemos que sea ella misma quien nos responda la pregunta.</a:t>
            </a:r>
          </a:p>
          <a:p>
            <a:pPr algn="ctr"/>
            <a:endParaRPr lang="es-ES" b="1" u="sng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ES" dirty="0" smtClean="0"/>
              <a:t>   La respuesta la encontramos en el vers.11.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  Dios le dice: “</a:t>
            </a:r>
            <a:r>
              <a:rPr lang="es-ES" sz="3000" b="1" dirty="0" smtClean="0"/>
              <a:t>Estos huesos son la casa de Israel</a:t>
            </a:r>
            <a:r>
              <a:rPr lang="es-ES" dirty="0" smtClean="0"/>
              <a:t>”</a:t>
            </a:r>
          </a:p>
        </p:txBody>
      </p:sp>
      <p:pic>
        <p:nvPicPr>
          <p:cNvPr id="14337" name="Picture 1" descr="C:\Users\HUMBERTO\Pictures\Espiritu Santo\Espiritu_santo_y_palabr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323410">
            <a:off x="4816850" y="2045104"/>
            <a:ext cx="3810000" cy="34766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110178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dirty="0" smtClean="0"/>
              <a:t>    Si Dios le dice a Ezequiel que los huesos representan a la “casa de Israel”, ¿será que es así, o no? 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Esto lo digo porque tenemos la costumbre de poner  en </a:t>
            </a:r>
            <a:r>
              <a:rPr lang="es-ES" sz="2800" b="1" dirty="0" smtClean="0"/>
              <a:t>duda</a:t>
            </a:r>
            <a:r>
              <a:rPr lang="es-ES" dirty="0" smtClean="0"/>
              <a:t> lo que Dios dice en su Palabra. </a:t>
            </a:r>
            <a:endParaRPr lang="es-ES" dirty="0"/>
          </a:p>
        </p:txBody>
      </p:sp>
      <p:pic>
        <p:nvPicPr>
          <p:cNvPr id="13314" name="Picture 2" descr="http://t0.gstatic.com/images?q=tbn:BZSgcik46kFnnM:http://2.bp.blogspot.com/_KkCXXWxBzdQ/Sey16KCz9sI/AAAAAAAABTU/u9dpaKBCRYY/s400/1936migrantmotherCL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204864"/>
            <a:ext cx="2786082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42984"/>
            <a:ext cx="4618856" cy="5181616"/>
          </a:xfrm>
          <a:solidFill>
            <a:srgbClr val="92D050"/>
          </a:solidFill>
        </p:spPr>
        <p:txBody>
          <a:bodyPr>
            <a:normAutofit/>
          </a:bodyPr>
          <a:lstStyle/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b="1" dirty="0" smtClean="0">
                <a:solidFill>
                  <a:srgbClr val="FF0000"/>
                </a:solidFill>
              </a:rPr>
              <a:t>Verso 2 </a:t>
            </a:r>
            <a:r>
              <a:rPr lang="es-ES" dirty="0" smtClean="0"/>
              <a:t>dice:  Me hizo pasar entre ellos, y vi que eran </a:t>
            </a:r>
            <a:r>
              <a:rPr lang="es-ES" b="1" dirty="0" smtClean="0"/>
              <a:t>MUCHICIMOS</a:t>
            </a:r>
            <a:r>
              <a:rPr lang="es-ES" dirty="0" smtClean="0"/>
              <a:t> sobre el campo, y secos en </a:t>
            </a:r>
            <a:r>
              <a:rPr lang="es-ES" b="1" dirty="0" smtClean="0"/>
              <a:t>GRAN MANERA</a:t>
            </a:r>
            <a:r>
              <a:rPr lang="es-ES" dirty="0" smtClean="0"/>
              <a:t>.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Aquí hay dos cosas para resaltar:  “</a:t>
            </a:r>
            <a:r>
              <a:rPr lang="es-ES" b="1" dirty="0" smtClean="0">
                <a:solidFill>
                  <a:srgbClr val="0070C0"/>
                </a:solidFill>
              </a:rPr>
              <a:t>muchísimos</a:t>
            </a:r>
            <a:r>
              <a:rPr lang="es-ES" dirty="0" smtClean="0"/>
              <a:t>” y  en “</a:t>
            </a:r>
            <a:r>
              <a:rPr lang="es-ES" b="1" dirty="0" smtClean="0">
                <a:solidFill>
                  <a:srgbClr val="0070C0"/>
                </a:solidFill>
              </a:rPr>
              <a:t>secos”</a:t>
            </a:r>
            <a:r>
              <a:rPr lang="es-ES" dirty="0" smtClean="0"/>
              <a:t> en gran manera”.</a:t>
            </a:r>
          </a:p>
          <a:p>
            <a:pPr algn="ctr"/>
            <a:endParaRPr lang="es-ES" dirty="0" smtClean="0"/>
          </a:p>
        </p:txBody>
      </p:sp>
      <p:pic>
        <p:nvPicPr>
          <p:cNvPr id="32770" name="Picture 2" descr="http://t0.gstatic.com/images?q=tbn:ANd9GcSb5HorQ-UbTSUuFBFBurWB6Fr0-qXpGoSN9LJpf5CyAvSznO7f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700808"/>
            <a:ext cx="3312368" cy="2952328"/>
          </a:xfrm>
          <a:prstGeom prst="rect">
            <a:avLst/>
          </a:prstGeom>
          <a:noFill/>
        </p:spPr>
      </p:pic>
      <p:sp>
        <p:nvSpPr>
          <p:cNvPr id="4" name="3 Terminador"/>
          <p:cNvSpPr/>
          <p:nvPr/>
        </p:nvSpPr>
        <p:spPr>
          <a:xfrm>
            <a:off x="5292080" y="4797152"/>
            <a:ext cx="3384376" cy="1296144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ES" dirty="0" smtClean="0"/>
              <a:t>El “campo” representa a Babilonia, y “muchísimos” el gran numero de Israelitas que fueron deportados.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71546"/>
            <a:ext cx="5400684" cy="525305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ES" sz="3600" b="1" dirty="0" smtClean="0">
                <a:solidFill>
                  <a:srgbClr val="FF0000"/>
                </a:solidFill>
              </a:rPr>
              <a:t>Analicemos la palabra “</a:t>
            </a:r>
            <a:r>
              <a:rPr lang="es-ES" sz="3600" b="1" u="sng" dirty="0" smtClean="0">
                <a:solidFill>
                  <a:srgbClr val="FF0000"/>
                </a:solidFill>
              </a:rPr>
              <a:t>Muchísimos”. 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Cuando Jacob llego a Egipto con su familia eran solamente </a:t>
            </a:r>
            <a:r>
              <a:rPr lang="es-ES" sz="3000" b="1" dirty="0" smtClean="0"/>
              <a:t>70 personas</a:t>
            </a:r>
            <a:r>
              <a:rPr lang="es-ES" dirty="0" smtClean="0"/>
              <a:t> (Génesis 46:27).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sz="2800" b="1" dirty="0" smtClean="0">
                <a:solidFill>
                  <a:srgbClr val="FF0000"/>
                </a:solidFill>
              </a:rPr>
              <a:t>¿Si eran tan solo 70, cómo es que ahora eran “muchísimos”?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</a:t>
            </a:r>
            <a:endParaRPr lang="es-ES" dirty="0"/>
          </a:p>
        </p:txBody>
      </p:sp>
      <p:pic>
        <p:nvPicPr>
          <p:cNvPr id="35842" name="Picture 2" descr="http://t3.gstatic.com/images?q=tbn:vb1rLgi6iWBWSM:http://environnement.ecoles.free.fr/bible%2520illustrations%2520dore/images/gravure%2520dore%2520bible%2520-%2520jacob%2520se%2520rend%2520en%2520egypt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857364"/>
            <a:ext cx="2643206" cy="39290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3610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3600" dirty="0" smtClean="0"/>
              <a:t>La respuesta la encontramos en la Biblia</a:t>
            </a:r>
            <a:endParaRPr lang="es-CO" sz="36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b="1" dirty="0" smtClean="0">
                <a:solidFill>
                  <a:srgbClr val="FF0000"/>
                </a:solidFill>
              </a:rPr>
              <a:t>Léase Gén.26:4.</a:t>
            </a:r>
          </a:p>
          <a:p>
            <a:pPr algn="ctr">
              <a:buNone/>
            </a:pPr>
            <a:r>
              <a:rPr lang="es-ES" dirty="0" smtClean="0"/>
              <a:t>Como era un pueblo bendecido (Exo.1:7) nos dice: “los israelitas </a:t>
            </a:r>
            <a:r>
              <a:rPr lang="es-ES" sz="3000" dirty="0" smtClean="0"/>
              <a:t>crecieron</a:t>
            </a:r>
            <a:r>
              <a:rPr lang="es-ES" dirty="0" smtClean="0"/>
              <a:t> y se</a:t>
            </a:r>
            <a:r>
              <a:rPr lang="es-ES" sz="3000" b="1" dirty="0" smtClean="0"/>
              <a:t> multiplicaron</a:t>
            </a:r>
            <a:r>
              <a:rPr lang="es-ES" dirty="0" smtClean="0"/>
              <a:t>. Se </a:t>
            </a:r>
            <a:r>
              <a:rPr lang="es-ES" b="1" dirty="0" smtClean="0"/>
              <a:t>aumentaron </a:t>
            </a:r>
            <a:r>
              <a:rPr lang="es-ES" dirty="0" smtClean="0"/>
              <a:t>y fortalecieron en extremo, y </a:t>
            </a:r>
            <a:r>
              <a:rPr lang="es-ES" b="1" dirty="0" smtClean="0"/>
              <a:t>llenaron </a:t>
            </a:r>
            <a:r>
              <a:rPr lang="es-ES" dirty="0" smtClean="0"/>
              <a:t>el país. 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Luego viene la opresión para frenar su aumento, pero  “cuanto más los oprimían,</a:t>
            </a:r>
            <a:r>
              <a:rPr lang="es-ES" b="1" dirty="0" smtClean="0"/>
              <a:t> TANTO MÀS SE MULTIPLICABAN y CRECÌAN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(vers.12).</a:t>
            </a:r>
          </a:p>
          <a:p>
            <a:endParaRPr lang="es-ES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71546"/>
            <a:ext cx="4686304" cy="5429288"/>
          </a:xfrm>
          <a:gradFill>
            <a:gsLst>
              <a:gs pos="49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dirty="0" smtClean="0"/>
              <a:t>Hasta tal punto que cuando salieron de Egipto camino a Canaán su numero había aumentado hasta llegar a </a:t>
            </a:r>
            <a:r>
              <a:rPr lang="es-ES" sz="2800" b="1" dirty="0" smtClean="0"/>
              <a:t> “600.000 hombres, sin contar los niños</a:t>
            </a:r>
            <a:r>
              <a:rPr lang="es-ES" dirty="0" smtClean="0"/>
              <a:t> </a:t>
            </a:r>
            <a:r>
              <a:rPr lang="es-ES" b="1" dirty="0" smtClean="0">
                <a:solidFill>
                  <a:srgbClr val="FF0000"/>
                </a:solidFill>
              </a:rPr>
              <a:t>(Exo.12:37).</a:t>
            </a:r>
            <a:endParaRPr lang="es-ES" dirty="0" smtClean="0"/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Recordemos que no se contaban las mujeres ni los niños, solamente los varones mayores de 20 a 50 años.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Y ¿Cómo</a:t>
            </a:r>
            <a:r>
              <a:rPr lang="es-ES" b="1" dirty="0" smtClean="0"/>
              <a:t> LO SABEMOS</a:t>
            </a:r>
            <a:r>
              <a:rPr lang="es-ES" dirty="0" smtClean="0"/>
              <a:t>?</a:t>
            </a:r>
          </a:p>
          <a:p>
            <a:pPr algn="ctr">
              <a:buNone/>
            </a:pPr>
            <a:r>
              <a:rPr lang="es-ES" b="1" dirty="0" smtClean="0">
                <a:solidFill>
                  <a:srgbClr val="FF0000"/>
                </a:solidFill>
              </a:rPr>
              <a:t>Léase Números 1:3.</a:t>
            </a:r>
            <a:endParaRPr lang="es-ES" dirty="0"/>
          </a:p>
        </p:txBody>
      </p:sp>
      <p:pic>
        <p:nvPicPr>
          <p:cNvPr id="11266" name="Picture 2" descr="http://t2.gstatic.com/images?q=tbn:0feuBzsw16iSaM:http://www.eluniverso.com/2006/07/02/0217/1105/galeria/files/124162-2967-f037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071678"/>
            <a:ext cx="3357586" cy="3445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559896"/>
          </a:xfrm>
          <a:solidFill>
            <a:srgbClr val="FFC000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dirty="0" smtClean="0"/>
              <a:t> </a:t>
            </a:r>
          </a:p>
          <a:p>
            <a:pPr algn="ctr">
              <a:buNone/>
            </a:pPr>
            <a:r>
              <a:rPr lang="es-ES" dirty="0" smtClean="0"/>
              <a:t> Total  que esos “600.000 hombre” sumarían con las mujeres y los niños  más los varones mayores de 50 años aproximadamente de 3 a 4 millones de personas.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Ahora, el éxodo se  llevo a cabo en el año 1440 a.C.  Y Ezequiel escribía su libro en el 570 a.C.  Hubo un intervalo de 870 años entre el Éxodo y la época en que Ezequiel escribió el libro 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Desde que Jacob entró en Egipto con 70 personas, hasta el Éxodo transcurrieron 215 años, y en ese periodo aumentaron según la Biblia 599.930 personas. </a:t>
            </a:r>
          </a:p>
          <a:p>
            <a:pPr algn="ctr">
              <a:buNone/>
            </a:pPr>
            <a:r>
              <a:rPr lang="es-ES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endParaRPr lang="es-ES" sz="3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s-ES" sz="3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ES" sz="3200" b="1" dirty="0" smtClean="0">
                <a:solidFill>
                  <a:srgbClr val="FF0000"/>
                </a:solidFill>
              </a:rPr>
              <a:t>¿A cuantas personas habría ascendido ahora el pueblo de Israel contando con la bendición de Dios durante 870 años?</a:t>
            </a:r>
          </a:p>
          <a:p>
            <a:pPr algn="ctr">
              <a:buNone/>
            </a:pPr>
            <a:endParaRPr lang="es-ES" sz="2800" dirty="0" smtClean="0"/>
          </a:p>
          <a:p>
            <a:pPr algn="ctr">
              <a:buNone/>
            </a:pPr>
            <a:r>
              <a:rPr lang="es-ES" sz="2800" dirty="0" smtClean="0"/>
              <a:t>No lo sabemos, pero el texto dice que los “</a:t>
            </a:r>
            <a:r>
              <a:rPr lang="es-ES" sz="3200" b="1" dirty="0" smtClean="0"/>
              <a:t>huesos eran muchísimos</a:t>
            </a:r>
            <a:r>
              <a:rPr lang="es-ES" sz="2800" dirty="0" smtClean="0"/>
              <a:t>”.</a:t>
            </a:r>
          </a:p>
          <a:p>
            <a:pPr algn="ctr">
              <a:buNone/>
            </a:pPr>
            <a:endParaRPr lang="es-ES" sz="32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endParaRPr lang="es-ES" dirty="0" smtClean="0"/>
          </a:p>
          <a:p>
            <a:pPr>
              <a:buNone/>
            </a:pPr>
            <a:r>
              <a:rPr lang="es-ES" dirty="0" smtClean="0"/>
              <a:t>   </a:t>
            </a:r>
          </a:p>
          <a:p>
            <a:pPr>
              <a:buNone/>
            </a:pPr>
            <a:r>
              <a:rPr lang="es-ES" dirty="0" smtClean="0"/>
              <a:t>    Durante dos ocasiones los hombres trataron de impedir el aumento de este pueblo singular, y de esta manera impedir que la bendición de Dios sobre este pueblo no se cumpliera.</a:t>
            </a:r>
          </a:p>
          <a:p>
            <a:pPr>
              <a:buNone/>
            </a:pPr>
            <a:endParaRPr lang="es-ES" dirty="0" smtClean="0"/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1)</a:t>
            </a:r>
            <a:r>
              <a:rPr lang="es-ES" dirty="0" smtClean="0"/>
              <a:t> Lo hizo Faraón en Egipto (Exo.1:10-14;15,16;22)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2)</a:t>
            </a:r>
            <a:r>
              <a:rPr lang="es-ES" dirty="0" smtClean="0"/>
              <a:t> Después Balac contrató a Balaán para que maldijera al pueblo de Israel, pero este dijo: “Yo recibí bendición. Él bendijo, </a:t>
            </a:r>
            <a:r>
              <a:rPr lang="es-ES" b="1" u="sng" dirty="0" smtClean="0">
                <a:solidFill>
                  <a:srgbClr val="0070C0"/>
                </a:solidFill>
              </a:rPr>
              <a:t>no podré revocarla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(Léase Números 23:19,20.</a:t>
            </a:r>
          </a:p>
          <a:p>
            <a:pPr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  <a:solidFill>
            <a:srgbClr val="92D050"/>
          </a:solidFill>
        </p:spPr>
        <p:txBody>
          <a:bodyPr/>
          <a:lstStyle/>
          <a:p>
            <a:pPr algn="ctr">
              <a:buNone/>
            </a:pPr>
            <a:endParaRPr lang="es-ES" sz="3600" b="1" i="1" dirty="0" smtClean="0"/>
          </a:p>
          <a:p>
            <a:pPr algn="ctr">
              <a:buNone/>
            </a:pPr>
            <a:r>
              <a:rPr lang="es-ES" sz="3600" b="1" i="1" dirty="0" smtClean="0"/>
              <a:t>¿Cuál era el secreto para que el pueblo de Israel creciera tanto?</a:t>
            </a:r>
          </a:p>
          <a:p>
            <a:endParaRPr lang="es-ES" b="1" i="1" dirty="0" smtClean="0"/>
          </a:p>
          <a:p>
            <a:pPr>
              <a:buNone/>
            </a:pPr>
            <a:r>
              <a:rPr lang="es-CO" dirty="0" smtClean="0"/>
              <a:t>                              1 Crónicas 17:27.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</a:t>
            </a:r>
            <a:r>
              <a:rPr lang="es-CO" sz="2800" b="1" dirty="0" smtClean="0">
                <a:solidFill>
                  <a:srgbClr val="FF0000"/>
                </a:solidFill>
              </a:rPr>
              <a:t> “Porque lo que tu bendices, oh Señor, queda bendito para siempre”</a:t>
            </a:r>
            <a:endParaRPr lang="es-CO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000108"/>
            <a:ext cx="5329246" cy="5597244"/>
          </a:xfrm>
          <a:solidFill>
            <a:srgbClr val="CCFF33"/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ES" dirty="0" smtClean="0"/>
              <a:t>   </a:t>
            </a:r>
            <a:r>
              <a:rPr lang="es-ES" sz="2400" b="1" dirty="0" smtClean="0">
                <a:solidFill>
                  <a:srgbClr val="FF0000"/>
                </a:solidFill>
              </a:rPr>
              <a:t>Analicemos ahora la otra palabra  </a:t>
            </a:r>
            <a:r>
              <a:rPr lang="es-ES" dirty="0" smtClean="0"/>
              <a:t>“</a:t>
            </a:r>
            <a:r>
              <a:rPr lang="es-ES" b="1" u="sng" dirty="0" smtClean="0">
                <a:solidFill>
                  <a:srgbClr val="FF0000"/>
                </a:solidFill>
              </a:rPr>
              <a:t>SECOS EN GRAN MANERA</a:t>
            </a:r>
            <a:r>
              <a:rPr lang="es-ES" b="1" dirty="0" smtClean="0"/>
              <a:t>”.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Como dice Dios: “</a:t>
            </a:r>
            <a:r>
              <a:rPr lang="es-ES" b="1" dirty="0" smtClean="0"/>
              <a:t>todos estos huesos  son la casa de Israel</a:t>
            </a:r>
            <a:r>
              <a:rPr lang="es-ES" dirty="0" smtClean="0"/>
              <a:t>”.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Primero</a:t>
            </a:r>
            <a:r>
              <a:rPr lang="es-ES" dirty="0" smtClean="0"/>
              <a:t>.  Se refiere no solamente a los que estaban en exilio, sino también a los que quedaron allí.</a:t>
            </a:r>
          </a:p>
          <a:p>
            <a:pPr algn="ctr">
              <a:buNone/>
            </a:pPr>
            <a:endParaRPr lang="es-ES" dirty="0" smtClean="0"/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Segundo</a:t>
            </a:r>
            <a:r>
              <a:rPr lang="es-ES" dirty="0" smtClean="0"/>
              <a:t>. Se refiere a los que estaban vivos </a:t>
            </a:r>
            <a:r>
              <a:rPr lang="es-ES" b="1" dirty="0" smtClean="0"/>
              <a:t>biológicamente</a:t>
            </a:r>
            <a:r>
              <a:rPr lang="es-ES" dirty="0" smtClean="0"/>
              <a:t>, pero que estaban </a:t>
            </a:r>
            <a:r>
              <a:rPr lang="es-ES" b="1" u="sng" dirty="0" smtClean="0">
                <a:solidFill>
                  <a:srgbClr val="0070C0"/>
                </a:solidFill>
              </a:rPr>
              <a:t>muertos espiritualmente. </a:t>
            </a:r>
            <a:endParaRPr lang="es-ES" b="1" u="sng" dirty="0">
              <a:solidFill>
                <a:srgbClr val="0070C0"/>
              </a:solidFill>
            </a:endParaRPr>
          </a:p>
        </p:txBody>
      </p:sp>
      <p:pic>
        <p:nvPicPr>
          <p:cNvPr id="9218" name="Picture 2" descr="http://t2.gstatic.com/images?q=tbn:Za5uP6SwjzEhEM:http://focusuk.files.wordpress.com/2009/11/taliban2_soldiers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928802"/>
            <a:ext cx="2714644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1000108"/>
            <a:ext cx="7658128" cy="642942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s-ES" b="1" i="1" dirty="0" smtClean="0">
                <a:solidFill>
                  <a:srgbClr val="002060"/>
                </a:solidFill>
              </a:rPr>
              <a:t>¿CÓMO ENTENDEMOS ESTO?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935480"/>
            <a:ext cx="5249174" cy="4589864"/>
          </a:xfrm>
        </p:spPr>
        <p:txBody>
          <a:bodyPr/>
          <a:lstStyle/>
          <a:p>
            <a:pPr algn="ctr">
              <a:buNone/>
            </a:pPr>
            <a:r>
              <a:rPr lang="es-ES" b="1" i="1" dirty="0" smtClean="0">
                <a:solidFill>
                  <a:srgbClr val="FF0000"/>
                </a:solidFill>
              </a:rPr>
              <a:t>¿A Dios le interesan los muertos biológicamente, o los vivos que están muertos espiritualmente?</a:t>
            </a:r>
          </a:p>
          <a:p>
            <a:pPr algn="ctr">
              <a:buNone/>
            </a:pPr>
            <a:endParaRPr lang="es-ES" i="1" dirty="0" smtClean="0"/>
          </a:p>
          <a:p>
            <a:pPr algn="ctr">
              <a:buNone/>
            </a:pPr>
            <a:r>
              <a:rPr lang="es-ES" i="1" dirty="0" smtClean="0"/>
              <a:t>A Dios le interesan los vivos biológicamente porque los muertos biológicamente, están así, muertos. Y ya no se puede hacer nada por su salvación.</a:t>
            </a:r>
          </a:p>
          <a:p>
            <a:pPr algn="ctr"/>
            <a:endParaRPr lang="es-ES" i="1" dirty="0" smtClean="0"/>
          </a:p>
          <a:p>
            <a:pPr>
              <a:buNone/>
            </a:pPr>
            <a:endParaRPr lang="es-ES" dirty="0"/>
          </a:p>
        </p:txBody>
      </p:sp>
      <p:pic>
        <p:nvPicPr>
          <p:cNvPr id="36866" name="Picture 2" descr="http://t3.gstatic.com/images?q=tbn:4H9H3u-DeaswiM:http://api.ning.com/files/Q2txDVkh8Ndrb4TV8L89B4cONkzeBAd4HNL1Ms2qbsejvZlaK967ONId3Sm1vmahyvM*0hfiBtiYVAsh-MuUECvsjML2Nnnv/Moises_tablas_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143116"/>
            <a:ext cx="2160240" cy="2071702"/>
          </a:xfrm>
          <a:prstGeom prst="rect">
            <a:avLst/>
          </a:prstGeom>
          <a:noFill/>
        </p:spPr>
      </p:pic>
      <p:pic>
        <p:nvPicPr>
          <p:cNvPr id="5" name="Picture 2" descr="http://t0.gstatic.com/images?q=tbn:mHgQB7SvFSQo9M:http://librodenotas.com/almacen/ilustracion/imag/nm_Wamba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429132"/>
            <a:ext cx="2232248" cy="1785950"/>
          </a:xfrm>
          <a:prstGeom prst="rect">
            <a:avLst/>
          </a:prstGeom>
          <a:noFill/>
        </p:spPr>
      </p:pic>
      <p:sp>
        <p:nvSpPr>
          <p:cNvPr id="6" name="5 Flecha derecha"/>
          <p:cNvSpPr/>
          <p:nvPr/>
        </p:nvSpPr>
        <p:spPr>
          <a:xfrm rot="21285963">
            <a:off x="4543423" y="3307834"/>
            <a:ext cx="1995370" cy="53532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Vivos</a:t>
            </a:r>
            <a:endParaRPr lang="es-CO" dirty="0"/>
          </a:p>
        </p:txBody>
      </p:sp>
      <p:sp>
        <p:nvSpPr>
          <p:cNvPr id="7" name="6 Flecha derecha"/>
          <p:cNvSpPr/>
          <p:nvPr/>
        </p:nvSpPr>
        <p:spPr>
          <a:xfrm rot="20475060">
            <a:off x="5055488" y="5344470"/>
            <a:ext cx="1547650" cy="6889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Muertos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51520" y="620688"/>
            <a:ext cx="4968552" cy="6048672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b="1" dirty="0" smtClean="0">
                <a:solidFill>
                  <a:srgbClr val="FF0000"/>
                </a:solidFill>
              </a:rPr>
              <a:t>Juan 3:16 dice:</a:t>
            </a:r>
          </a:p>
          <a:p>
            <a:pPr algn="ctr">
              <a:buNone/>
            </a:pPr>
            <a:r>
              <a:rPr lang="es-ES" dirty="0" smtClean="0"/>
              <a:t>     “Porque tanto amó Dios al mundo, que dio a su Hijo único, para que todo el que </a:t>
            </a:r>
            <a:r>
              <a:rPr lang="es-ES" b="1" u="sng" dirty="0" smtClean="0">
                <a:solidFill>
                  <a:srgbClr val="0070C0"/>
                </a:solidFill>
              </a:rPr>
              <a:t>crea</a:t>
            </a:r>
            <a:r>
              <a:rPr lang="es-ES" dirty="0" smtClean="0"/>
              <a:t> en él no perezca”.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 </a:t>
            </a:r>
            <a:r>
              <a:rPr lang="es-ES" b="1" dirty="0" smtClean="0">
                <a:solidFill>
                  <a:srgbClr val="FF0000"/>
                </a:solidFill>
              </a:rPr>
              <a:t>Eclesiastés 9:5,6 dice:</a:t>
            </a:r>
            <a:r>
              <a:rPr lang="es-ES" dirty="0" smtClean="0"/>
              <a:t> </a:t>
            </a:r>
          </a:p>
          <a:p>
            <a:pPr algn="ctr">
              <a:buNone/>
            </a:pPr>
            <a:r>
              <a:rPr lang="es-ES" dirty="0" smtClean="0"/>
              <a:t>    “Los muertos </a:t>
            </a:r>
            <a:r>
              <a:rPr lang="es-ES" b="1" u="sng" dirty="0" smtClean="0">
                <a:solidFill>
                  <a:srgbClr val="0070C0"/>
                </a:solidFill>
              </a:rPr>
              <a:t>nada saben”</a:t>
            </a:r>
            <a:r>
              <a:rPr lang="es-ES" dirty="0" smtClean="0"/>
              <a:t>, “Nunca más participan en </a:t>
            </a:r>
            <a:r>
              <a:rPr lang="es-ES" b="1" u="sng" dirty="0" smtClean="0">
                <a:solidFill>
                  <a:srgbClr val="0070C0"/>
                </a:solidFill>
              </a:rPr>
              <a:t>nada de lo que se hace bajo el sol”.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  Por lo tanto, los muertos no pueden “</a:t>
            </a:r>
            <a:r>
              <a:rPr lang="es-ES" b="1" u="sng" dirty="0" smtClean="0">
                <a:solidFill>
                  <a:srgbClr val="0070C0"/>
                </a:solidFill>
              </a:rPr>
              <a:t>creer</a:t>
            </a:r>
            <a:r>
              <a:rPr lang="es-ES" dirty="0" smtClean="0"/>
              <a:t>”, la Biblia dice que “</a:t>
            </a:r>
            <a:r>
              <a:rPr lang="es-ES" b="1" u="sng" dirty="0" smtClean="0">
                <a:solidFill>
                  <a:srgbClr val="0070C0"/>
                </a:solidFill>
              </a:rPr>
              <a:t>nada saben</a:t>
            </a:r>
            <a:r>
              <a:rPr lang="es-ES" dirty="0" smtClean="0"/>
              <a:t>, y no participan en </a:t>
            </a:r>
            <a:r>
              <a:rPr lang="es-ES" b="1" u="sng" dirty="0" smtClean="0">
                <a:solidFill>
                  <a:srgbClr val="0070C0"/>
                </a:solidFill>
              </a:rPr>
              <a:t>nada de lo que se hace bajo el sol</a:t>
            </a:r>
            <a:r>
              <a:rPr lang="es-ES" dirty="0" smtClean="0"/>
              <a:t>”</a:t>
            </a: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4549775" y="-4046815"/>
            <a:ext cx="228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ct val="0"/>
              </a:spcBef>
            </a:pPr>
            <a:r>
              <a:rPr lang="es-ES" sz="2800" dirty="0" smtClean="0">
                <a:solidFill>
                  <a:srgbClr val="04617B"/>
                </a:solidFill>
                <a:latin typeface="Calibri"/>
                <a:ea typeface="+mj-ea"/>
                <a:cs typeface="+mj-cs"/>
              </a:rPr>
              <a:t>CUANDO NO HABÌA NI UN MUERTO, ANTES DE ADÀN</a:t>
            </a:r>
            <a:endParaRPr lang="es-ES" sz="2800" dirty="0">
              <a:solidFill>
                <a:srgbClr val="04617B"/>
              </a:solidFill>
              <a:latin typeface="Calibri"/>
              <a:ea typeface="+mj-ea"/>
              <a:cs typeface="+mj-cs"/>
            </a:endParaRPr>
          </a:p>
        </p:txBody>
      </p:sp>
      <p:pic>
        <p:nvPicPr>
          <p:cNvPr id="1028" name="Picture 4" descr="http://t3.gstatic.com/images?q=tbn:IhvTQpE8POBdhM:http://2.bp.blogspot.com/_a_jF_10ETIM/SdoLOZYQpXI/AAAAAAAABlg/ihCk7iMWNNw/s400/MUERTO%2BDE%2BLA%2BROMANA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492896"/>
            <a:ext cx="3240360" cy="2304256"/>
          </a:xfrm>
          <a:prstGeom prst="rect">
            <a:avLst/>
          </a:prstGeom>
          <a:noFill/>
        </p:spPr>
      </p:pic>
      <p:sp>
        <p:nvSpPr>
          <p:cNvPr id="7" name="6 Terminador"/>
          <p:cNvSpPr/>
          <p:nvPr/>
        </p:nvSpPr>
        <p:spPr>
          <a:xfrm>
            <a:off x="5580112" y="5013176"/>
            <a:ext cx="3240360" cy="158417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Al muerto biológicamente  no se le puede hablar de Dios, porque el no puede creer, esta muerto biológicamente.</a:t>
            </a:r>
            <a:endParaRPr lang="es-ES" dirty="0"/>
          </a:p>
        </p:txBody>
      </p:sp>
      <p:pic>
        <p:nvPicPr>
          <p:cNvPr id="28674" name="Picture 2" descr="http://t0.gstatic.com/images?q=tbn:ANd9GcSMWl3K_p9Myjgjy-Ag6CPot_HkGruxbVo3URZnIwPB7nllSTT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548680"/>
            <a:ext cx="3240360" cy="1847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inta perforada"/>
          <p:cNvSpPr/>
          <p:nvPr/>
        </p:nvSpPr>
        <p:spPr>
          <a:xfrm>
            <a:off x="571472" y="571480"/>
            <a:ext cx="3857652" cy="5786478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</p:txBody>
      </p:sp>
      <p:pic>
        <p:nvPicPr>
          <p:cNvPr id="6" name="Picture 2" descr="http://t0.gstatic.com/images?q=tbn:C9NMbpQ4KzT5sM:http://endtimepilgrim.org/Ezek3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320656"/>
            <a:ext cx="3744415" cy="2076122"/>
          </a:xfrm>
          <a:prstGeom prst="rect">
            <a:avLst/>
          </a:prstGeom>
          <a:noFill/>
        </p:spPr>
      </p:pic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4788024" y="500042"/>
            <a:ext cx="4104456" cy="571504"/>
          </a:xfrm>
          <a:solidFill>
            <a:srgbClr val="FF0000"/>
          </a:solidFill>
        </p:spPr>
        <p:txBody>
          <a:bodyPr>
            <a:noAutofit/>
          </a:bodyPr>
          <a:lstStyle/>
          <a:p>
            <a:pPr algn="ctr"/>
            <a:r>
              <a:rPr lang="es-ES" sz="3200" b="1" i="1" dirty="0" smtClean="0">
                <a:solidFill>
                  <a:srgbClr val="FFFF00"/>
                </a:solidFill>
              </a:rPr>
              <a:t>    </a:t>
            </a:r>
            <a:r>
              <a:rPr lang="es-ES" sz="2400" b="1" i="1" dirty="0" smtClean="0">
                <a:solidFill>
                  <a:srgbClr val="FFFF00"/>
                </a:solidFill>
              </a:rPr>
              <a:t>Los muertos </a:t>
            </a:r>
            <a:r>
              <a:rPr lang="es-ES" sz="2000" b="1" i="1" dirty="0" smtClean="0">
                <a:solidFill>
                  <a:srgbClr val="FFFF00"/>
                </a:solidFill>
              </a:rPr>
              <a:t>NO PUEDEN DECIDIR</a:t>
            </a:r>
            <a:endParaRPr lang="es-ES" sz="2000" b="1" i="1" dirty="0">
              <a:solidFill>
                <a:srgbClr val="FFFF00"/>
              </a:solidFill>
            </a:endParaRPr>
          </a:p>
        </p:txBody>
      </p:sp>
      <p:sp>
        <p:nvSpPr>
          <p:cNvPr id="8" name="7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s-ES" sz="2400" dirty="0" smtClean="0"/>
              <a:t>Por tanto, los “</a:t>
            </a:r>
            <a:r>
              <a:rPr lang="es-ES" sz="2400" dirty="0" smtClean="0">
                <a:solidFill>
                  <a:srgbClr val="FFFF00"/>
                </a:solidFill>
              </a:rPr>
              <a:t>huesos  secos en gran manera</a:t>
            </a:r>
            <a:r>
              <a:rPr lang="es-ES" sz="2400" dirty="0" smtClean="0"/>
              <a:t>”, no se refiere a los muertos biológicos sino a los vivos biológicamente pero que están muertos </a:t>
            </a:r>
            <a:r>
              <a:rPr lang="es-ES" sz="3600" dirty="0" smtClean="0">
                <a:solidFill>
                  <a:srgbClr val="FFFF00"/>
                </a:solidFill>
              </a:rPr>
              <a:t>espiritualmente.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half" idx="2"/>
          </p:nvPr>
        </p:nvSpPr>
        <p:spPr>
          <a:xfrm>
            <a:off x="4860032" y="5445224"/>
            <a:ext cx="4032448" cy="1224135"/>
          </a:xfrm>
          <a:solidFill>
            <a:srgbClr val="FF0000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2400" b="1" dirty="0" smtClean="0">
                <a:solidFill>
                  <a:srgbClr val="FFFF00"/>
                </a:solidFill>
              </a:rPr>
              <a:t>Los vivos si pueden decidir pero están desconectados de Dios</a:t>
            </a:r>
          </a:p>
        </p:txBody>
      </p:sp>
      <p:pic>
        <p:nvPicPr>
          <p:cNvPr id="36866" name="Picture 2" descr="C:\Users\HUMBERTO\Pictures\Personas\J0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645024"/>
            <a:ext cx="381642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build="p"/>
      <p:bldP spid="9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s-ES" sz="4000" b="1" dirty="0" smtClean="0">
                <a:solidFill>
                  <a:srgbClr val="FFFF00"/>
                </a:solidFill>
              </a:rPr>
              <a:t>¿</a:t>
            </a:r>
            <a:r>
              <a:rPr lang="es-ES" sz="3200" b="1" dirty="0" smtClean="0">
                <a:solidFill>
                  <a:srgbClr val="FFFF00"/>
                </a:solidFill>
              </a:rPr>
              <a:t>CUAL ERA LA SITUACIÓN REAL DEL PUEBLO DE ISRAEL?</a:t>
            </a:r>
            <a:endParaRPr lang="es-CO" sz="2800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51520" y="1920084"/>
            <a:ext cx="5616624" cy="4677267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ES" sz="3900" b="1" dirty="0" smtClean="0">
                <a:solidFill>
                  <a:srgbClr val="FF0000"/>
                </a:solidFill>
              </a:rPr>
              <a:t>1)</a:t>
            </a:r>
            <a:r>
              <a:rPr lang="es-ES" sz="3500" dirty="0" smtClean="0"/>
              <a:t> </a:t>
            </a:r>
            <a:r>
              <a:rPr lang="es-ES" sz="3500" b="1" u="sng" dirty="0" smtClean="0">
                <a:solidFill>
                  <a:srgbClr val="0070C0"/>
                </a:solidFill>
              </a:rPr>
              <a:t>La violación del sábado. 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sz="2800" b="1" dirty="0" smtClean="0">
                <a:solidFill>
                  <a:srgbClr val="FF0000"/>
                </a:solidFill>
              </a:rPr>
              <a:t>Éxodo 16:4, 27,28.</a:t>
            </a:r>
          </a:p>
          <a:p>
            <a:pPr algn="ctr">
              <a:buNone/>
            </a:pPr>
            <a:r>
              <a:rPr lang="es-ES" dirty="0" smtClean="0"/>
              <a:t>Cuando tuvieron hambre Dios les dio el mana diariamente, excepto el sábado, y Dios les dice:</a:t>
            </a:r>
            <a:r>
              <a:rPr lang="es-ES" b="1" dirty="0" smtClean="0">
                <a:solidFill>
                  <a:srgbClr val="FF0000"/>
                </a:solidFill>
              </a:rPr>
              <a:t> (Verso 4)</a:t>
            </a:r>
            <a:r>
              <a:rPr lang="es-ES" dirty="0" smtClean="0"/>
              <a:t>  para que yo los pruebe, si anda en mi ley , o no. </a:t>
            </a:r>
            <a:r>
              <a:rPr lang="es-ES" b="1" dirty="0" smtClean="0">
                <a:solidFill>
                  <a:srgbClr val="FF0000"/>
                </a:solidFill>
              </a:rPr>
              <a:t>(27)</a:t>
            </a:r>
            <a:r>
              <a:rPr lang="es-ES" dirty="0" smtClean="0"/>
              <a:t> “A pesar de todo esto, algunos del pueblo </a:t>
            </a:r>
            <a:r>
              <a:rPr lang="es-ES" b="1" u="sng" dirty="0" smtClean="0">
                <a:solidFill>
                  <a:srgbClr val="0070C0"/>
                </a:solidFill>
              </a:rPr>
              <a:t>salieron en el séptimo día (sábado) a juntar</a:t>
            </a:r>
            <a:r>
              <a:rPr lang="es-ES" dirty="0" smtClean="0"/>
              <a:t>, y no hallaron nada. Y el Señor dijo a Moisés: </a:t>
            </a:r>
            <a:r>
              <a:rPr lang="es-ES" b="1" dirty="0" smtClean="0">
                <a:solidFill>
                  <a:srgbClr val="FF0000"/>
                </a:solidFill>
              </a:rPr>
              <a:t>(28)</a:t>
            </a:r>
            <a:r>
              <a:rPr lang="es-ES" dirty="0" smtClean="0"/>
              <a:t> “</a:t>
            </a:r>
            <a:r>
              <a:rPr lang="es-ES" sz="2800" b="1" u="sng" dirty="0" smtClean="0"/>
              <a:t>Hasta cundo os negaréis a guardar mis Mandamientos y mis leyes</a:t>
            </a:r>
            <a:r>
              <a:rPr lang="es-ES" u="sng" dirty="0" smtClean="0"/>
              <a:t>”</a:t>
            </a:r>
            <a:endParaRPr lang="es-ES" u="sng" dirty="0"/>
          </a:p>
        </p:txBody>
      </p:sp>
      <p:pic>
        <p:nvPicPr>
          <p:cNvPr id="25602" name="Picture 2" descr="http://t1.gstatic.com/images?q=tbn:ANd9GcQbxRyHRQtorD--joyNcb9nYzdQD5kT_pFcrkdKQ9dg8_jTjSY0F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988840"/>
            <a:ext cx="2592288" cy="295232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372200" y="5229199"/>
            <a:ext cx="2520280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dirty="0" smtClean="0"/>
              <a:t>Recogiendo maná en el día sábado, lo que ocasionó el disgusto del Señor.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5158173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s-CO" sz="30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s-CO" sz="30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CO" sz="3900" b="1" dirty="0" smtClean="0">
                <a:solidFill>
                  <a:srgbClr val="FF0000"/>
                </a:solidFill>
              </a:rPr>
              <a:t>2</a:t>
            </a:r>
            <a:r>
              <a:rPr lang="es-CO" sz="3000" b="1" dirty="0" smtClean="0">
                <a:solidFill>
                  <a:srgbClr val="FF0000"/>
                </a:solidFill>
              </a:rPr>
              <a:t>) </a:t>
            </a:r>
            <a:r>
              <a:rPr lang="es-CO" dirty="0" smtClean="0"/>
              <a:t> </a:t>
            </a:r>
            <a:r>
              <a:rPr lang="es-CO" sz="3000" b="1" u="sng" dirty="0" smtClean="0">
                <a:solidFill>
                  <a:srgbClr val="0070C0"/>
                </a:solidFill>
              </a:rPr>
              <a:t>Los matrimonios mixtos. </a:t>
            </a:r>
          </a:p>
          <a:p>
            <a:pPr>
              <a:buNone/>
            </a:pPr>
            <a:r>
              <a:rPr lang="es-CO" sz="3000" b="1" u="sng" dirty="0" smtClean="0">
                <a:solidFill>
                  <a:srgbClr val="0070C0"/>
                </a:solidFill>
              </a:rPr>
              <a:t>     </a:t>
            </a:r>
          </a:p>
          <a:p>
            <a:pPr algn="ctr">
              <a:buNone/>
            </a:pPr>
            <a:r>
              <a:rPr lang="es-CO" sz="3000" dirty="0" smtClean="0"/>
              <a:t>     Léase </a:t>
            </a:r>
            <a:r>
              <a:rPr lang="es-CO" sz="3000" b="1" dirty="0" smtClean="0">
                <a:solidFill>
                  <a:srgbClr val="FF0000"/>
                </a:solidFill>
              </a:rPr>
              <a:t>Deut.7:1-4.</a:t>
            </a:r>
          </a:p>
          <a:p>
            <a:endParaRPr lang="es-CO" dirty="0" smtClean="0"/>
          </a:p>
          <a:p>
            <a:pPr algn="ctr">
              <a:buNone/>
            </a:pPr>
            <a:r>
              <a:rPr lang="es-CO" dirty="0" smtClean="0"/>
              <a:t>   </a:t>
            </a:r>
            <a:r>
              <a:rPr lang="es-CO" sz="2400" dirty="0" smtClean="0"/>
              <a:t> Esto fue la causa principal de idolatría </a:t>
            </a:r>
            <a:r>
              <a:rPr lang="es-CO" sz="2400" b="1" dirty="0" smtClean="0">
                <a:solidFill>
                  <a:srgbClr val="FF0000"/>
                </a:solidFill>
              </a:rPr>
              <a:t>1 Reyes 11:1-4.</a:t>
            </a:r>
          </a:p>
          <a:p>
            <a:endParaRPr lang="es-CO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244280" cy="532859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sz="2200" dirty="0" smtClean="0"/>
              <a:t>Por amor a estas mujeres paganas Salomón se degradó más y más en la idolatría y por  ende en el pecado.</a:t>
            </a:r>
          </a:p>
          <a:p>
            <a:pPr algn="ctr">
              <a:buNone/>
            </a:pPr>
            <a:endParaRPr lang="es-CO" sz="2200" dirty="0" smtClean="0"/>
          </a:p>
          <a:p>
            <a:pPr algn="ctr">
              <a:buNone/>
            </a:pPr>
            <a:r>
              <a:rPr lang="es-CO" sz="2200" dirty="0" smtClean="0"/>
              <a:t>¿Si esto hacía el rey, que haría el pueblo, incluyendo sacerdotes </a:t>
            </a:r>
            <a:r>
              <a:rPr lang="es-CO" sz="2200" dirty="0" smtClean="0">
                <a:solidFill>
                  <a:srgbClr val="FF0000"/>
                </a:solidFill>
              </a:rPr>
              <a:t>Léase Esdras 9:1,2.  </a:t>
            </a:r>
            <a:endParaRPr lang="es-CO" sz="22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1.gstatic.com/images?q=tbn:ANd9GcTrVGz6bn7hz2FbCGKt8KYJf-0uzwK5t8jdDVvmgwmjRYpXIe9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412776"/>
            <a:ext cx="3672408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474840" cy="508616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3900" b="1" dirty="0" smtClean="0">
                <a:solidFill>
                  <a:srgbClr val="FF0000"/>
                </a:solidFill>
              </a:rPr>
              <a:t>3)</a:t>
            </a:r>
            <a:r>
              <a:rPr lang="es-ES" dirty="0" smtClean="0"/>
              <a:t>  </a:t>
            </a:r>
            <a:r>
              <a:rPr lang="es-ES" sz="3000" b="1" i="1" u="sng" dirty="0" smtClean="0">
                <a:solidFill>
                  <a:srgbClr val="0070C0"/>
                </a:solidFill>
              </a:rPr>
              <a:t>Idolatría en todas sus formas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sz="2800" b="1" dirty="0" smtClean="0">
                <a:solidFill>
                  <a:srgbClr val="FF0000"/>
                </a:solidFill>
              </a:rPr>
              <a:t>1 Samuel 8: 8.</a:t>
            </a:r>
          </a:p>
          <a:p>
            <a:pPr algn="ctr">
              <a:buNone/>
            </a:pPr>
            <a:r>
              <a:rPr lang="es-ES" dirty="0" smtClean="0"/>
              <a:t>“Conforme a todas las obras que han hecho desde que los saqué de Egipto, que me han </a:t>
            </a:r>
            <a:r>
              <a:rPr lang="es-ES" b="1" dirty="0" smtClean="0">
                <a:solidFill>
                  <a:srgbClr val="0070C0"/>
                </a:solidFill>
              </a:rPr>
              <a:t>abandonado</a:t>
            </a:r>
            <a:r>
              <a:rPr lang="es-ES" dirty="0" smtClean="0"/>
              <a:t> para servir  a </a:t>
            </a:r>
            <a:r>
              <a:rPr lang="es-ES" b="1" u="sng" dirty="0" smtClean="0">
                <a:solidFill>
                  <a:srgbClr val="0070C0"/>
                </a:solidFill>
              </a:rPr>
              <a:t>otros dioses”</a:t>
            </a:r>
            <a:endParaRPr lang="es-ES" u="sng" dirty="0">
              <a:solidFill>
                <a:srgbClr val="0070C0"/>
              </a:solidFill>
            </a:endParaRP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        </a:t>
            </a:r>
            <a:endParaRPr lang="es-ES" b="1" i="1" u="sng" dirty="0">
              <a:solidFill>
                <a:srgbClr val="0070C0"/>
              </a:solidFill>
            </a:endParaRPr>
          </a:p>
        </p:txBody>
      </p:sp>
      <p:pic>
        <p:nvPicPr>
          <p:cNvPr id="6146" name="Picture 2" descr="http://t2.gstatic.com/images?q=tbn:4mk6G6WJMCFM2M:http://idanielth.files.wordpress.com/2009/02/becerro2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844824"/>
            <a:ext cx="3384376" cy="36004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292080" y="5661248"/>
            <a:ext cx="3312368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Léase Éxodo 32:4-6.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4294967295"/>
          </p:nvPr>
        </p:nvSpPr>
        <p:spPr>
          <a:xfrm>
            <a:off x="395536" y="908720"/>
            <a:ext cx="8248430" cy="54460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En estos dos textos aparecen dos palabras  que nos hablan del comportamiento continuo de Israel: 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sz="3500" b="1" u="sng" dirty="0" smtClean="0">
                <a:solidFill>
                  <a:srgbClr val="FF0000"/>
                </a:solidFill>
              </a:rPr>
              <a:t>¿Cuáles son esos dos textos?</a:t>
            </a:r>
          </a:p>
          <a:p>
            <a:pPr algn="ctr">
              <a:buNone/>
            </a:pPr>
            <a:endParaRPr lang="es-ES" dirty="0" smtClean="0"/>
          </a:p>
          <a:p>
            <a:pPr algn="ctr"/>
            <a:endParaRPr lang="es-ES" dirty="0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611560" y="3140968"/>
            <a:ext cx="4658816" cy="338437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ES" sz="2400" dirty="0" smtClean="0"/>
              <a:t>“</a:t>
            </a:r>
            <a:r>
              <a:rPr lang="es-ES" sz="2400" b="1" dirty="0" smtClean="0"/>
              <a:t>Han </a:t>
            </a:r>
            <a:r>
              <a:rPr lang="es-ES" sz="2400" b="1" u="sng" dirty="0" smtClean="0">
                <a:solidFill>
                  <a:srgbClr val="002060"/>
                </a:solidFill>
              </a:rPr>
              <a:t>hecho</a:t>
            </a:r>
            <a:r>
              <a:rPr lang="es-ES" sz="2400" b="1" dirty="0" smtClean="0"/>
              <a:t> desde que  salieron de Egipto</a:t>
            </a:r>
            <a:r>
              <a:rPr lang="es-ES" sz="2400" dirty="0" smtClean="0"/>
              <a:t>” y  “</a:t>
            </a:r>
            <a:r>
              <a:rPr lang="es-ES" sz="2400" b="1" dirty="0" smtClean="0"/>
              <a:t>hasta cuando os negaréis a guardar mis </a:t>
            </a:r>
            <a:r>
              <a:rPr lang="es-ES" sz="2400" b="1" dirty="0" smtClean="0">
                <a:solidFill>
                  <a:srgbClr val="002060"/>
                </a:solidFill>
              </a:rPr>
              <a:t>Mandamientos </a:t>
            </a:r>
            <a:r>
              <a:rPr lang="es-ES" sz="2400" b="1" dirty="0" smtClean="0">
                <a:solidFill>
                  <a:schemeClr val="bg1"/>
                </a:solidFill>
              </a:rPr>
              <a:t>y mis normas</a:t>
            </a:r>
            <a:r>
              <a:rPr lang="es-ES" sz="2400" dirty="0" smtClean="0">
                <a:solidFill>
                  <a:schemeClr val="bg1"/>
                </a:solidFill>
              </a:rPr>
              <a:t>”.</a:t>
            </a:r>
          </a:p>
        </p:txBody>
      </p:sp>
      <p:pic>
        <p:nvPicPr>
          <p:cNvPr id="24578" name="Picture 2" descr="http://t0.gstatic.com/images?q=tbn:ANd9GcS1QeKLquk3S_iEaJZM_AMb4XuWP-PDmFwj1Sdmm3gCn5Q1_OHm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356992"/>
            <a:ext cx="2736304" cy="2927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323528" y="980728"/>
            <a:ext cx="8363272" cy="5544616"/>
          </a:xfrm>
          <a:solidFill>
            <a:schemeClr val="bg1"/>
          </a:solidFill>
        </p:spPr>
        <p:txBody>
          <a:bodyPr/>
          <a:lstStyle/>
          <a:p>
            <a:pPr algn="ctr">
              <a:buNone/>
            </a:pPr>
            <a:r>
              <a:rPr lang="es-ES" dirty="0" smtClean="0"/>
              <a:t>   El pueblo tenía un coraza duro para creer y obedecer, pero cuando ellos </a:t>
            </a:r>
            <a:r>
              <a:rPr lang="es-ES" sz="2800" b="1" dirty="0" smtClean="0"/>
              <a:t>aceptaban</a:t>
            </a:r>
            <a:r>
              <a:rPr lang="es-ES" dirty="0" smtClean="0"/>
              <a:t> al Hijo de Dios como su </a:t>
            </a:r>
            <a:r>
              <a:rPr lang="es-ES" sz="3000" b="1" dirty="0" smtClean="0"/>
              <a:t>salvador</a:t>
            </a:r>
            <a:r>
              <a:rPr lang="es-ES" dirty="0" smtClean="0"/>
              <a:t> ocurría un cambio: </a:t>
            </a:r>
          </a:p>
          <a:p>
            <a:pPr>
              <a:buNone/>
            </a:pPr>
            <a:endParaRPr lang="es-ES" dirty="0" smtClean="0"/>
          </a:p>
          <a:p>
            <a:endParaRPr lang="es-CO" dirty="0"/>
          </a:p>
        </p:txBody>
      </p:sp>
      <p:pic>
        <p:nvPicPr>
          <p:cNvPr id="64514" name="Picture 2" descr="http://t0.gstatic.com/images?q=tbn:ANd9GcRGNr0hthkmrIsqJu3AxRWEz0qIHzEQiD0p0RPMlAP2tqYRhH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2996952"/>
            <a:ext cx="3168352" cy="3240360"/>
          </a:xfrm>
          <a:prstGeom prst="rect">
            <a:avLst/>
          </a:prstGeom>
          <a:noFill/>
        </p:spPr>
      </p:pic>
      <p:sp>
        <p:nvSpPr>
          <p:cNvPr id="6" name="5 Pergamino vertical"/>
          <p:cNvSpPr/>
          <p:nvPr/>
        </p:nvSpPr>
        <p:spPr>
          <a:xfrm>
            <a:off x="323528" y="2564904"/>
            <a:ext cx="5256584" cy="3960440"/>
          </a:xfrm>
          <a:prstGeom prst="vertic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ES" sz="2400" dirty="0" smtClean="0"/>
              <a:t>“Os daré un </a:t>
            </a:r>
            <a:r>
              <a:rPr lang="es-ES" sz="2800" b="1" dirty="0" smtClean="0"/>
              <a:t>corazón nuevo</a:t>
            </a:r>
            <a:r>
              <a:rPr lang="es-ES" sz="2400" dirty="0" smtClean="0"/>
              <a:t>, y pondré un </a:t>
            </a:r>
            <a:r>
              <a:rPr lang="es-ES" sz="2800" b="1" dirty="0" smtClean="0"/>
              <a:t>espíritu nuevo</a:t>
            </a:r>
            <a:r>
              <a:rPr lang="es-ES" sz="2400" dirty="0" smtClean="0"/>
              <a:t> dentro de vosotros. Quitaré de vuestra carne el corazón de </a:t>
            </a:r>
            <a:r>
              <a:rPr lang="es-ES" sz="2800" b="1" dirty="0" smtClean="0"/>
              <a:t>piedra</a:t>
            </a:r>
            <a:r>
              <a:rPr lang="es-ES" sz="2400" dirty="0" smtClean="0"/>
              <a:t>, y os daré un </a:t>
            </a:r>
            <a:r>
              <a:rPr lang="es-ES" sz="2800" b="1" dirty="0" smtClean="0"/>
              <a:t>corazón de carne</a:t>
            </a:r>
            <a:r>
              <a:rPr lang="es-ES" sz="2400" dirty="0" smtClean="0"/>
              <a:t>” </a:t>
            </a:r>
            <a:r>
              <a:rPr lang="es-ES" sz="2800" b="1" dirty="0" smtClean="0">
                <a:solidFill>
                  <a:srgbClr val="FF0000"/>
                </a:solidFill>
              </a:rPr>
              <a:t>(Ezequiel 36:26).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28670"/>
            <a:ext cx="4038600" cy="5643602"/>
          </a:xfrm>
          <a:solidFill>
            <a:srgbClr val="92D050"/>
          </a:solidFill>
        </p:spPr>
        <p:txBody>
          <a:bodyPr/>
          <a:lstStyle/>
          <a:p>
            <a:pPr algn="ctr"/>
            <a:endParaRPr lang="es-ES" dirty="0" smtClean="0"/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En el tiempo del Profeta Ezequiel era tanto el pecado de Israel principalmente contra la observancia del </a:t>
            </a:r>
            <a:r>
              <a:rPr lang="es-ES" u="sng" dirty="0" smtClean="0">
                <a:solidFill>
                  <a:srgbClr val="FF0000"/>
                </a:solidFill>
              </a:rPr>
              <a:t>sábado</a:t>
            </a:r>
            <a:r>
              <a:rPr lang="es-ES" dirty="0" smtClean="0"/>
              <a:t> y la </a:t>
            </a:r>
            <a:r>
              <a:rPr lang="es-ES" sz="2800" u="sng" dirty="0" smtClean="0">
                <a:solidFill>
                  <a:srgbClr val="FF0000"/>
                </a:solidFill>
              </a:rPr>
              <a:t>idolatría</a:t>
            </a:r>
            <a:r>
              <a:rPr lang="es-ES" dirty="0" smtClean="0"/>
              <a:t> que Dios permitió que fueran llevados cautivos a Babilonia  para que se corrigiera.</a:t>
            </a:r>
            <a:endParaRPr lang="es-ES" dirty="0"/>
          </a:p>
        </p:txBody>
      </p:sp>
      <p:pic>
        <p:nvPicPr>
          <p:cNvPr id="3074" name="Picture 2" descr="http://t2.gstatic.com/images?q=tbn:XTN6teo5Ekne9M:http://4.bp.blogspot.com/_glLQO-Nu-xA/SyVgORS3TcI/AAAAAAAABJk/vSXlhY1pu-M/s400/ovejas%2Bal%2Bnorte%2Bde%2Bisrae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928802"/>
            <a:ext cx="3714776" cy="4000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28670"/>
            <a:ext cx="4038600" cy="5426255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  Así como sucede hoy en la iglesia, que muchos se conforman con ser bautizados, que sus nombres figuren en el libro de la iglesia, venir al culto con regularidad, y aún hacer otras cosas para Dios esporádicamente, pero, aunque eso es necesario hacer, no es suficiente.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  Jesús dijo: “ </a:t>
            </a:r>
            <a:r>
              <a:rPr lang="es-ES" b="1" dirty="0" smtClean="0"/>
              <a:t>alegraos de que vuestro nombre está escrito en el </a:t>
            </a:r>
            <a:r>
              <a:rPr lang="es-ES" sz="3000" b="1" u="sng" dirty="0" smtClean="0">
                <a:solidFill>
                  <a:srgbClr val="0070C0"/>
                </a:solidFill>
              </a:rPr>
              <a:t>libro de la vida</a:t>
            </a:r>
            <a:r>
              <a:rPr lang="es-ES" dirty="0" smtClean="0"/>
              <a:t>” </a:t>
            </a:r>
            <a:r>
              <a:rPr lang="es-ES" b="1" dirty="0" smtClean="0">
                <a:solidFill>
                  <a:srgbClr val="FF0000"/>
                </a:solidFill>
              </a:rPr>
              <a:t>(Luc.10:20).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2.gstatic.com/images?q=tbn:ghPCgGtqlTS_zM:http://apocalipsis18-4.com/elfinal/pac4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196752"/>
            <a:ext cx="4071966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Continua diciendo el profeta Ezequiel. Y me pregunto: “Hijo de Adán, </a:t>
            </a:r>
            <a:r>
              <a:rPr lang="es-ES" sz="2800" dirty="0" smtClean="0">
                <a:solidFill>
                  <a:srgbClr val="FF0000"/>
                </a:solidFill>
              </a:rPr>
              <a:t>¿vivirán estos huesos?</a:t>
            </a:r>
            <a:r>
              <a:rPr lang="es-ES" dirty="0" smtClean="0"/>
              <a:t>” Respondí: Señor, el Eterno, tú lo sabes </a:t>
            </a:r>
            <a:r>
              <a:rPr lang="es-ES" b="1" dirty="0" smtClean="0">
                <a:solidFill>
                  <a:srgbClr val="FF0000"/>
                </a:solidFill>
              </a:rPr>
              <a:t>(Ezequiel 37:3).</a:t>
            </a:r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5" name="Picture 2" descr="http://t0.gstatic.com/images?q=tbn:C9NMbpQ4KzT5sM:http://endtimepilgrim.org/Ezek3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428736"/>
            <a:ext cx="3786214" cy="4913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08"/>
            <a:ext cx="4038600" cy="5354817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dirty="0" smtClean="0"/>
              <a:t>   Para nosotros como humanos que somos, </a:t>
            </a:r>
            <a:r>
              <a:rPr lang="es-ES" u="sng" dirty="0" smtClean="0">
                <a:solidFill>
                  <a:srgbClr val="0070C0"/>
                </a:solidFill>
              </a:rPr>
              <a:t>damos por perdidos muchos casos y nos rendimos fácilmente</a:t>
            </a:r>
            <a:r>
              <a:rPr lang="es-ES" dirty="0" smtClean="0"/>
              <a:t>, quizá este era el caso de Ezequiel.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    Para el hombre  era imposible que esos hueso “</a:t>
            </a:r>
            <a:r>
              <a:rPr lang="es-ES" b="1" dirty="0" smtClean="0"/>
              <a:t>secos en gran manera</a:t>
            </a:r>
            <a:r>
              <a:rPr lang="es-ES" dirty="0" smtClean="0"/>
              <a:t>” volvieran a vivir, pero lo que para el hombre es imposible es </a:t>
            </a:r>
            <a:r>
              <a:rPr lang="es-ES" u="sng" dirty="0" smtClean="0">
                <a:solidFill>
                  <a:srgbClr val="0070C0"/>
                </a:solidFill>
              </a:rPr>
              <a:t>posible</a:t>
            </a:r>
            <a:r>
              <a:rPr lang="es-ES" dirty="0" smtClean="0"/>
              <a:t> para Dios.   </a:t>
            </a:r>
            <a:endParaRPr lang="es-ES" dirty="0"/>
          </a:p>
        </p:txBody>
      </p:sp>
      <p:pic>
        <p:nvPicPr>
          <p:cNvPr id="2050" name="Picture 2" descr="http://t3.gstatic.com/images?q=tbn:2wXvElSGVVg0yM:http://www.alimentacion-sana.com.ar/portal%2520nuevo/imagenesplanillas/originales/cansa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928670"/>
            <a:ext cx="2786082" cy="222409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860032" y="5589240"/>
            <a:ext cx="3672408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Por su puesto que los Israelitas recordaban como Dios les había abierto el mar rojo, ¿como no podía hacer que estos huesos volvieran a vivir?</a:t>
            </a:r>
          </a:p>
        </p:txBody>
      </p:sp>
      <p:pic>
        <p:nvPicPr>
          <p:cNvPr id="18434" name="Picture 2" descr="http://t1.gstatic.com/images?q=tbn:ANd9GcQ_V0OCLpSQk2gIe0Kj3I-QeVJRj858Vb_MBfF-c43MAK3uohX_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356992"/>
            <a:ext cx="2809875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251520" y="980728"/>
            <a:ext cx="5904656" cy="55252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ES" dirty="0" smtClean="0"/>
              <a:t>   4  Me dijo entonces: “Profetiza  a estos huesos, y diles: </a:t>
            </a:r>
            <a:r>
              <a:rPr lang="es-ES" dirty="0" smtClean="0">
                <a:solidFill>
                  <a:srgbClr val="0070C0"/>
                </a:solidFill>
              </a:rPr>
              <a:t>Huesos secos, oíd Palabra  del Señor</a:t>
            </a:r>
            <a:r>
              <a:rPr lang="es-ES" dirty="0" smtClean="0"/>
              <a:t>.</a:t>
            </a:r>
          </a:p>
          <a:p>
            <a:endParaRPr lang="es-ES" dirty="0" smtClean="0"/>
          </a:p>
          <a:p>
            <a:pPr>
              <a:buNone/>
            </a:pPr>
            <a:r>
              <a:rPr lang="es-ES" dirty="0" smtClean="0"/>
              <a:t>    5  Así dice el Señor, el Eterno, a estos huesos: </a:t>
            </a:r>
            <a:r>
              <a:rPr lang="es-ES" dirty="0" smtClean="0">
                <a:solidFill>
                  <a:srgbClr val="0070C0"/>
                </a:solidFill>
              </a:rPr>
              <a:t>Yo infundiré  aliento de viada en vosotros y viviréis.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     En Heb.”rùaj”, representa la energía divina que anima a los seres vivientes. Cuando Dios sopló en la nariz del hombre aliento de vida </a:t>
            </a:r>
            <a:r>
              <a:rPr lang="es-ES" dirty="0" smtClean="0">
                <a:solidFill>
                  <a:srgbClr val="FF0000"/>
                </a:solidFill>
              </a:rPr>
              <a:t>(Gèn.2:7)</a:t>
            </a:r>
            <a:r>
              <a:rPr lang="es-ES" dirty="0" smtClean="0"/>
              <a:t>, no solo proporcionó el </a:t>
            </a:r>
            <a:r>
              <a:rPr lang="es-ES" dirty="0" smtClean="0">
                <a:solidFill>
                  <a:srgbClr val="0070C0"/>
                </a:solidFill>
              </a:rPr>
              <a:t>oxigeno </a:t>
            </a:r>
            <a:r>
              <a:rPr lang="es-ES" dirty="0" smtClean="0"/>
              <a:t>que llenó los pulmones de Adán, sino que impartió </a:t>
            </a:r>
            <a:r>
              <a:rPr lang="es-ES" dirty="0" smtClean="0">
                <a:solidFill>
                  <a:srgbClr val="0070C0"/>
                </a:solidFill>
              </a:rPr>
              <a:t>vida</a:t>
            </a:r>
            <a:r>
              <a:rPr lang="es-ES" dirty="0" smtClean="0"/>
              <a:t>, a fin de que lo que había sido tejido inanimado se convirtiera en cuerpo viviente.</a:t>
            </a:r>
          </a:p>
          <a:p>
            <a:endParaRPr lang="es-ES" dirty="0" smtClean="0"/>
          </a:p>
          <a:p>
            <a:endParaRPr lang="es-ES" dirty="0" smtClean="0"/>
          </a:p>
        </p:txBody>
      </p:sp>
      <p:pic>
        <p:nvPicPr>
          <p:cNvPr id="1025" name="Picture 1" descr="C:\Users\HUMBERTO\Pictures\Bíblicas\F02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78891">
            <a:off x="6336535" y="231377"/>
            <a:ext cx="2165493" cy="2064182"/>
          </a:xfrm>
          <a:prstGeom prst="rect">
            <a:avLst/>
          </a:prstGeom>
          <a:noFill/>
        </p:spPr>
      </p:pic>
      <p:pic>
        <p:nvPicPr>
          <p:cNvPr id="1026" name="Picture 2" descr="C:\Users\HUMBERTO\Pictures\ADÀN Y EVAN\K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35522">
            <a:off x="6622303" y="2747408"/>
            <a:ext cx="2108061" cy="2515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2592288"/>
          </a:xfrm>
          <a:solidFill>
            <a:srgbClr val="92D050"/>
          </a:solidFill>
        </p:spPr>
        <p:txBody>
          <a:bodyPr/>
          <a:lstStyle/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  6  Pondré tendones sobre vosotros, os llenaré de carne, os cubriré de piel, os daré aliento de vida, y viviréis. Entonces sabréis  que </a:t>
            </a:r>
            <a:r>
              <a:rPr lang="es-ES" dirty="0" smtClean="0">
                <a:solidFill>
                  <a:srgbClr val="FF0000"/>
                </a:solidFill>
              </a:rPr>
              <a:t>YO SOY EL ETERNO”. </a:t>
            </a:r>
          </a:p>
          <a:p>
            <a:pPr algn="ctr"/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857752" y="704088"/>
            <a:ext cx="3829048" cy="780696"/>
          </a:xfrm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s-ES" sz="3200" dirty="0" smtClean="0"/>
              <a:t>    </a:t>
            </a:r>
            <a:r>
              <a:rPr lang="es-ES" sz="3200" dirty="0" smtClean="0">
                <a:solidFill>
                  <a:srgbClr val="FFFF00"/>
                </a:solidFill>
              </a:rPr>
              <a:t>CAMINO A EMAUS</a:t>
            </a:r>
            <a:endParaRPr lang="es-ES" sz="3200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85860"/>
            <a:ext cx="4038600" cy="5069065"/>
          </a:xfrm>
          <a:solidFill>
            <a:srgbClr val="92D050"/>
          </a:solidFill>
        </p:spPr>
        <p:txBody>
          <a:bodyPr>
            <a:norm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7  Profetice, pues, como me fue mandado. Y hubo un ruido y un temblor  mientras yo profetizaba. </a:t>
            </a:r>
            <a:r>
              <a:rPr lang="es-ES" b="1" dirty="0" smtClean="0">
                <a:solidFill>
                  <a:srgbClr val="FF0000"/>
                </a:solidFill>
              </a:rPr>
              <a:t>Y los huesos se llegaron cada uno a su hueso. 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726125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pPr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  </a:t>
            </a:r>
            <a:r>
              <a:rPr lang="es-ES" sz="1900" dirty="0" smtClean="0"/>
              <a:t>De la misma manera que hubo un “ruido y un temblor” mientras que Ezequiel profetizaba. Los dos apóstoles desanimados dicen: “¿</a:t>
            </a:r>
            <a:r>
              <a:rPr lang="es-ES" sz="2000" b="1" dirty="0" smtClean="0"/>
              <a:t>No ardía nuestro corazón en nosotros, cuando nos hablaba?</a:t>
            </a:r>
            <a:r>
              <a:rPr lang="es-ES" sz="1900" dirty="0" smtClean="0"/>
              <a:t>” </a:t>
            </a:r>
            <a:r>
              <a:rPr lang="es-ES" sz="1900" dirty="0" smtClean="0">
                <a:solidFill>
                  <a:srgbClr val="FF0000"/>
                </a:solidFill>
              </a:rPr>
              <a:t>(Luc.24:32). </a:t>
            </a:r>
            <a:endParaRPr lang="es-ES" sz="1900" dirty="0">
              <a:solidFill>
                <a:srgbClr val="FF0000"/>
              </a:solidFill>
            </a:endParaRPr>
          </a:p>
        </p:txBody>
      </p:sp>
      <p:pic>
        <p:nvPicPr>
          <p:cNvPr id="40962" name="Picture 2" descr="http://t1.gstatic.com/images?q=tbn:ugOJ7w79IUkdWM:http://4.bp.blogspot.com/_bfzqq-UuwKw/Sc3icoIOtVI/AAAAAAAACTM/WjLoE0aOFnI/s400/camino%2Bde%2Bema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700808"/>
            <a:ext cx="2643206" cy="23711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build="p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 8 Y al mirar, vi tendones sobre ellos, y la carne y la piel los cubrió. </a:t>
            </a:r>
            <a:r>
              <a:rPr lang="es-ES" dirty="0" smtClean="0">
                <a:solidFill>
                  <a:srgbClr val="0070C0"/>
                </a:solidFill>
              </a:rPr>
              <a:t>Pero no había en ellos  aliento. 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 9  Y me dijo: “Profetiza al aliento de vida, hijo de Adán, y dile: Así dice el Señor, el Eterno: Aliento de vida, </a:t>
            </a:r>
            <a:r>
              <a:rPr lang="es-ES" dirty="0" smtClean="0">
                <a:solidFill>
                  <a:srgbClr val="0070C0"/>
                </a:solidFill>
              </a:rPr>
              <a:t>ven de los cuatro vientos</a:t>
            </a:r>
            <a:r>
              <a:rPr lang="es-ES" dirty="0" smtClean="0"/>
              <a:t>, y da aliento a estos </a:t>
            </a:r>
            <a:r>
              <a:rPr lang="es-ES" dirty="0" smtClean="0">
                <a:solidFill>
                  <a:srgbClr val="0070C0"/>
                </a:solidFill>
              </a:rPr>
              <a:t>muertos</a:t>
            </a:r>
            <a:r>
              <a:rPr lang="es-ES" dirty="0" smtClean="0"/>
              <a:t>, para que vivan”.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 10  Profetice como me había mandado, y el </a:t>
            </a:r>
            <a:r>
              <a:rPr lang="es-ES" dirty="0" smtClean="0">
                <a:solidFill>
                  <a:srgbClr val="0070C0"/>
                </a:solidFill>
              </a:rPr>
              <a:t>aliento de vida entró en ellos</a:t>
            </a:r>
            <a:r>
              <a:rPr lang="es-ES" dirty="0" smtClean="0"/>
              <a:t>, y vivieron. Y se pusieron de pie, un </a:t>
            </a:r>
            <a:r>
              <a:rPr lang="es-ES" u="sng" dirty="0" smtClean="0">
                <a:solidFill>
                  <a:srgbClr val="0070C0"/>
                </a:solidFill>
              </a:rPr>
              <a:t>inmenso ejercito</a:t>
            </a:r>
            <a:r>
              <a:rPr lang="es-ES" dirty="0" smtClean="0"/>
              <a:t>.</a:t>
            </a:r>
          </a:p>
          <a:p>
            <a:endParaRPr lang="es-E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14876" y="704088"/>
            <a:ext cx="3971924" cy="581772"/>
          </a:xfrm>
          <a:solidFill>
            <a:srgbClr val="C00000"/>
          </a:solidFill>
        </p:spPr>
        <p:txBody>
          <a:bodyPr>
            <a:noAutofit/>
          </a:bodyPr>
          <a:lstStyle/>
          <a:p>
            <a:r>
              <a:rPr lang="es-ES" sz="3200" b="1" i="1" dirty="0" smtClean="0">
                <a:solidFill>
                  <a:srgbClr val="FFFF00"/>
                </a:solidFill>
              </a:rPr>
              <a:t>EL MAYOR MILAGRO</a:t>
            </a:r>
            <a:endParaRPr lang="es-ES" sz="3200" b="1" i="1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28670"/>
            <a:ext cx="4038600" cy="542625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ES" dirty="0" smtClean="0"/>
              <a:t> Del relato de esta parábola podemos sacar la siguiente conclusión.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1) </a:t>
            </a:r>
            <a:r>
              <a:rPr lang="es-ES" dirty="0" smtClean="0"/>
              <a:t> Que el milagro se realiza cuando </a:t>
            </a:r>
            <a:r>
              <a:rPr lang="es-ES" dirty="0" smtClean="0">
                <a:solidFill>
                  <a:srgbClr val="0070C0"/>
                </a:solidFill>
              </a:rPr>
              <a:t>obedecemos</a:t>
            </a:r>
            <a:r>
              <a:rPr lang="es-ES" dirty="0" smtClean="0"/>
              <a:t> lo que Dios nos manda. </a:t>
            </a:r>
          </a:p>
          <a:p>
            <a:pPr algn="ctr">
              <a:buNone/>
            </a:pPr>
            <a:r>
              <a:rPr lang="es-ES" dirty="0" smtClean="0"/>
              <a:t>   </a:t>
            </a:r>
          </a:p>
          <a:p>
            <a:pPr algn="ctr"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2)</a:t>
            </a:r>
            <a:r>
              <a:rPr lang="es-ES" dirty="0" smtClean="0"/>
              <a:t> Que la </a:t>
            </a:r>
            <a:r>
              <a:rPr lang="es-ES" dirty="0" smtClean="0">
                <a:solidFill>
                  <a:srgbClr val="0070C0"/>
                </a:solidFill>
              </a:rPr>
              <a:t>Palabra </a:t>
            </a:r>
            <a:r>
              <a:rPr lang="es-ES" dirty="0" smtClean="0"/>
              <a:t>de Dios tiene mucho poder. Y</a:t>
            </a:r>
          </a:p>
          <a:p>
            <a:pPr algn="ctr">
              <a:buNone/>
            </a:pPr>
            <a:r>
              <a:rPr lang="es-ES" dirty="0" smtClean="0"/>
              <a:t>  </a:t>
            </a:r>
          </a:p>
          <a:p>
            <a:pPr algn="ctr">
              <a:buNone/>
            </a:pPr>
            <a:r>
              <a:rPr lang="es-ES" b="1" dirty="0" smtClean="0">
                <a:solidFill>
                  <a:srgbClr val="FF0000"/>
                </a:solidFill>
              </a:rPr>
              <a:t>3)</a:t>
            </a:r>
            <a:r>
              <a:rPr lang="es-ES" dirty="0" smtClean="0"/>
              <a:t> Que el mayor milagro es el de la </a:t>
            </a:r>
            <a:r>
              <a:rPr lang="es-ES" dirty="0" smtClean="0">
                <a:solidFill>
                  <a:srgbClr val="0070C0"/>
                </a:solidFill>
              </a:rPr>
              <a:t>transformación </a:t>
            </a:r>
            <a:r>
              <a:rPr lang="es-ES" dirty="0" smtClean="0"/>
              <a:t>de la  vida humana.</a:t>
            </a:r>
            <a:endParaRPr lang="es-ES" dirty="0"/>
          </a:p>
        </p:txBody>
      </p:sp>
      <p:pic>
        <p:nvPicPr>
          <p:cNvPr id="41986" name="Picture 2" descr="C:\Users\HUMBERTO\Pictures\Bíblicas\F020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2000240"/>
            <a:ext cx="2857520" cy="1857388"/>
          </a:xfrm>
          <a:prstGeom prst="rect">
            <a:avLst/>
          </a:prstGeom>
          <a:noFill/>
        </p:spPr>
      </p:pic>
      <p:pic>
        <p:nvPicPr>
          <p:cNvPr id="41987" name="Picture 3" descr="C:\Users\HUMBERTO\Pictures\Bíblicas\F10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357694"/>
            <a:ext cx="2928958" cy="2119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283379"/>
          </a:xfrm>
          <a:solidFill>
            <a:srgbClr val="FFFF00"/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dirty="0" smtClean="0"/>
              <a:t>   Lo que más deseaba Dios era  ver en su pueblo, la casa de Israel, una iglesia </a:t>
            </a:r>
            <a:r>
              <a:rPr lang="es-ES" sz="2800" b="1" dirty="0" smtClean="0"/>
              <a:t>verdaderamente consagrada a él</a:t>
            </a:r>
            <a:r>
              <a:rPr lang="es-ES" dirty="0" smtClean="0"/>
              <a:t>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¿Para que?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Para que  pudiera realizar su cometido, </a:t>
            </a:r>
            <a:r>
              <a:rPr lang="es-ES" sz="2800" b="1" dirty="0" smtClean="0"/>
              <a:t>evangelizar al mundo</a:t>
            </a:r>
            <a:r>
              <a:rPr lang="es-ES" b="1" dirty="0" smtClean="0"/>
              <a:t>, </a:t>
            </a:r>
            <a:r>
              <a:rPr lang="es-ES" dirty="0" smtClean="0"/>
              <a:t>porque para eso coloco Dios a Abrahán en ese sitio </a:t>
            </a:r>
            <a:r>
              <a:rPr lang="es-ES" sz="2800" b="1" dirty="0" smtClean="0"/>
              <a:t>estratégico. </a:t>
            </a:r>
            <a:endParaRPr lang="es-ES" sz="280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09"/>
            <a:ext cx="4038600" cy="444511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dirty="0" smtClean="0"/>
              <a:t>Canaán era un camino real, por donde pasaban los viajeros de diferentes </a:t>
            </a:r>
            <a:r>
              <a:rPr lang="es-ES" sz="3000" dirty="0" smtClean="0"/>
              <a:t>países</a:t>
            </a:r>
            <a:r>
              <a:rPr lang="es-ES" sz="3900" dirty="0" smtClean="0"/>
              <a:t>.</a:t>
            </a:r>
            <a:endParaRPr lang="es-ES" sz="3900" dirty="0"/>
          </a:p>
        </p:txBody>
      </p:sp>
      <p:pic>
        <p:nvPicPr>
          <p:cNvPr id="1026" name="Picture 2" descr="Ver imagen en tamaño complet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564904"/>
            <a:ext cx="3929090" cy="27363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99992" y="5445224"/>
            <a:ext cx="4644008" cy="1477328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Lis israelitas eran precisamente eso “huesos secos”, porque no estaban haciendo la obra de Dios. Lo mismo podemos ser nosotros, huesos secos, si no hacemos lo que Dios quiere.</a:t>
            </a:r>
            <a:endParaRPr lang="es-E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4857752" y="0"/>
            <a:ext cx="3829048" cy="1285860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ctr"/>
            <a:r>
              <a:rPr lang="es-ES" sz="1800" b="1" i="1" dirty="0" smtClean="0"/>
              <a:t>MUCHOS ESTÀN DORMIDOS, </a:t>
            </a:r>
            <a:r>
              <a:rPr lang="es-ES" sz="2400" b="1" i="1" dirty="0" smtClean="0"/>
              <a:t>como esta</a:t>
            </a:r>
            <a:r>
              <a:rPr lang="es-ES" sz="1800" b="1" i="1" dirty="0" smtClean="0"/>
              <a:t> MUJER </a:t>
            </a:r>
            <a:r>
              <a:rPr lang="es-ES" sz="2400" b="1" i="1" dirty="0" smtClean="0"/>
              <a:t>que</a:t>
            </a:r>
            <a:r>
              <a:rPr lang="es-ES" sz="1800" b="1" i="1" dirty="0" smtClean="0"/>
              <a:t> REPRESENTA A LA IGLESIA</a:t>
            </a:r>
            <a:endParaRPr lang="es-ES" sz="1800" b="1" i="1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1000108"/>
            <a:ext cx="4400552" cy="5324492"/>
          </a:xfrm>
          <a:solidFill>
            <a:srgbClr val="FFC000"/>
          </a:solidFill>
        </p:spPr>
        <p:txBody>
          <a:bodyPr>
            <a:normAutofit/>
          </a:bodyPr>
          <a:lstStyle/>
          <a:p>
            <a:endParaRPr lang="es-ES" dirty="0" smtClean="0"/>
          </a:p>
          <a:p>
            <a:pPr>
              <a:buNone/>
            </a:pPr>
            <a:r>
              <a:rPr lang="es-ES" dirty="0" smtClean="0"/>
              <a:t>Cuan diferente sería nuestra vida si aprovecháramos cada momento que Dios nos da para conocerle más como dice </a:t>
            </a:r>
            <a:r>
              <a:rPr lang="es-ES" dirty="0" smtClean="0">
                <a:solidFill>
                  <a:srgbClr val="FF0000"/>
                </a:solidFill>
              </a:rPr>
              <a:t>(Juan 17:3).</a:t>
            </a:r>
          </a:p>
          <a:p>
            <a:endParaRPr lang="es-ES" dirty="0" smtClean="0"/>
          </a:p>
          <a:p>
            <a:pPr>
              <a:buNone/>
            </a:pPr>
            <a:r>
              <a:rPr lang="es-ES" dirty="0" smtClean="0"/>
              <a:t>     “</a:t>
            </a:r>
            <a:r>
              <a:rPr lang="es-ES" b="1" dirty="0" smtClean="0"/>
              <a:t>Y esta es la vida eterna, que te </a:t>
            </a:r>
            <a:r>
              <a:rPr lang="es-ES" b="1" u="sng" dirty="0" smtClean="0">
                <a:solidFill>
                  <a:srgbClr val="0070C0"/>
                </a:solidFill>
              </a:rPr>
              <a:t>conozcan</a:t>
            </a:r>
            <a:r>
              <a:rPr lang="es-ES" b="1" dirty="0" smtClean="0"/>
              <a:t> a ti, el único Dios verdadero, y a Jesucristo a quién tú has enviado</a:t>
            </a:r>
            <a:r>
              <a:rPr lang="es-ES" dirty="0" smtClean="0"/>
              <a:t>”. </a:t>
            </a:r>
            <a:endParaRPr lang="es-ES" dirty="0"/>
          </a:p>
        </p:txBody>
      </p:sp>
      <p:pic>
        <p:nvPicPr>
          <p:cNvPr id="8194" name="Picture 2" descr="http://t1.gstatic.com/images?q=tbn:homlHu8-nMpRYM:http://2.bp.blogspot.com/_zXydbka8Fv4/SMqI0xWy3NI/AAAAAAAABFs/rkNsGNtusTw/s400/dormid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571612"/>
            <a:ext cx="2857520" cy="1714512"/>
          </a:xfrm>
          <a:prstGeom prst="rect">
            <a:avLst/>
          </a:prstGeom>
          <a:noFill/>
        </p:spPr>
      </p:pic>
      <p:pic>
        <p:nvPicPr>
          <p:cNvPr id="8198" name="Picture 6" descr="C:\Users\HUMBERTO\Pictures\Bíblicas\69T9EECAMJAXOVCA4OCLS0CACYAHG5CAJENFS1CARA30Z3CAOAFLH2CA4MQFYYCA5P1K0OCA21Y2EPCA0NAH3SCALGPOYOCAL2GCEHCAIGY1PWCA9TD9NPCAMPFRQUCA5MCZ1ACAVTH2SFCAGAQP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5973" y="3645025"/>
            <a:ext cx="3128099" cy="21602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292080" y="5949280"/>
            <a:ext cx="3096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dirty="0" smtClean="0"/>
              <a:t>Dios quiere que nos relacionemos más estrechamente con Él.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uiExpand="1" build="p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  <a:solidFill>
            <a:srgbClr val="C00000"/>
          </a:solidFill>
        </p:spPr>
        <p:txBody>
          <a:bodyPr>
            <a:noAutofit/>
          </a:bodyPr>
          <a:lstStyle/>
          <a:p>
            <a:pPr algn="ctr"/>
            <a:r>
              <a:rPr lang="es-ES" sz="3600" b="1" i="1" dirty="0" smtClean="0">
                <a:solidFill>
                  <a:srgbClr val="FFFF00"/>
                </a:solidFill>
              </a:rPr>
              <a:t>¿Cómo</a:t>
            </a:r>
            <a:r>
              <a:rPr lang="es-ES" sz="2800" b="1" i="1" dirty="0" smtClean="0">
                <a:solidFill>
                  <a:srgbClr val="FFFF00"/>
                </a:solidFill>
              </a:rPr>
              <a:t> PODEMOS CONOCER A DIOS?</a:t>
            </a:r>
            <a:endParaRPr lang="es-ES" sz="2800" b="1" i="1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35480"/>
            <a:ext cx="5122912" cy="438912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ES" u="sng" dirty="0" smtClean="0">
                <a:solidFill>
                  <a:srgbClr val="0070C0"/>
                </a:solidFill>
              </a:rPr>
              <a:t>Obedeciendo la orden de Jesús:</a:t>
            </a:r>
            <a:r>
              <a:rPr lang="es-ES" dirty="0" smtClean="0"/>
              <a:t> “</a:t>
            </a:r>
            <a:r>
              <a:rPr lang="es-ES" b="1" dirty="0" smtClean="0"/>
              <a:t>Escudriñad las Escrituras…. Ellas son las que dan testimonio de mí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(Juan 5:39).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   Como también tendríamos más fortaleza espiritual si</a:t>
            </a:r>
            <a:r>
              <a:rPr lang="es-ES" dirty="0" smtClean="0">
                <a:solidFill>
                  <a:srgbClr val="0070C0"/>
                </a:solidFill>
              </a:rPr>
              <a:t> “oráramos sin cesar” </a:t>
            </a:r>
            <a:r>
              <a:rPr lang="es-ES" dirty="0" smtClean="0">
                <a:solidFill>
                  <a:srgbClr val="FF0000"/>
                </a:solidFill>
              </a:rPr>
              <a:t>(1 Tes.5:17),</a:t>
            </a:r>
            <a:r>
              <a:rPr lang="es-ES" dirty="0" smtClean="0"/>
              <a:t> pero nuestras oraciones son tan lánguidas que no encontramos que decirle a nuestro Dios.</a:t>
            </a:r>
            <a:endParaRPr lang="es-ES" dirty="0"/>
          </a:p>
        </p:txBody>
      </p:sp>
      <p:pic>
        <p:nvPicPr>
          <p:cNvPr id="1026" name="Picture 2" descr="C:\Users\HUMBERTO\Pictures\IGLESIA ADVENTISTA\LA IGLESIA\A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4500570"/>
            <a:ext cx="2920992" cy="1976430"/>
          </a:xfrm>
          <a:prstGeom prst="rect">
            <a:avLst/>
          </a:prstGeom>
          <a:noFill/>
        </p:spPr>
      </p:pic>
      <p:pic>
        <p:nvPicPr>
          <p:cNvPr id="1027" name="Picture 3" descr="C:\Users\HUMBERTO\Pictures\IGLESIA ADVENTISTA\LA IGLESIA\E054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143116"/>
            <a:ext cx="2706678" cy="20779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785794"/>
            <a:ext cx="8496944" cy="5811558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Dios nos ama tanto que estuvo dispuesto a dar a su Hijo por nosotros, porque él no quiere que permanezcamos más como “</a:t>
            </a:r>
            <a:r>
              <a:rPr lang="es-ES" dirty="0" smtClean="0">
                <a:solidFill>
                  <a:srgbClr val="0070C0"/>
                </a:solidFill>
              </a:rPr>
              <a:t>huesos secos</a:t>
            </a:r>
            <a:r>
              <a:rPr lang="es-ES" dirty="0" smtClean="0"/>
              <a:t>”, pero parece que nosotros como el pueblo de Israel, no lo hemos entendido.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Debiéramos tener tanta gratitud por lo que él ha hecho que nuestras oraciones debieran  contener  los siguientes puntos.</a:t>
            </a:r>
          </a:p>
          <a:p>
            <a:endParaRPr lang="es-ES" dirty="0" smtClean="0"/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1)</a:t>
            </a:r>
            <a:r>
              <a:rPr lang="es-ES" dirty="0" smtClean="0"/>
              <a:t> </a:t>
            </a:r>
            <a:r>
              <a:rPr lang="es-ES" dirty="0" smtClean="0">
                <a:solidFill>
                  <a:srgbClr val="0070C0"/>
                </a:solidFill>
              </a:rPr>
              <a:t>Adoración</a:t>
            </a:r>
            <a:r>
              <a:rPr lang="es-ES" dirty="0" smtClean="0"/>
              <a:t> y Alabanza.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2)</a:t>
            </a:r>
            <a:r>
              <a:rPr lang="es-ES" dirty="0" smtClean="0"/>
              <a:t> </a:t>
            </a:r>
            <a:r>
              <a:rPr lang="es-ES" dirty="0" smtClean="0">
                <a:solidFill>
                  <a:srgbClr val="0070C0"/>
                </a:solidFill>
              </a:rPr>
              <a:t>Agradecimiento</a:t>
            </a:r>
            <a:r>
              <a:rPr lang="es-ES" dirty="0" smtClean="0"/>
              <a:t> por todas las bendiciones que recibimos a cada momento.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3)</a:t>
            </a:r>
            <a:r>
              <a:rPr lang="es-ES" dirty="0" smtClean="0"/>
              <a:t> Pedirle </a:t>
            </a:r>
            <a:r>
              <a:rPr lang="es-ES" dirty="0" smtClean="0">
                <a:solidFill>
                  <a:srgbClr val="0070C0"/>
                </a:solidFill>
              </a:rPr>
              <a:t>perdón</a:t>
            </a:r>
            <a:r>
              <a:rPr lang="es-ES" dirty="0" smtClean="0"/>
              <a:t> por  todos nuestros pecados.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4)</a:t>
            </a:r>
            <a:r>
              <a:rPr lang="es-ES" dirty="0" smtClean="0"/>
              <a:t> </a:t>
            </a:r>
            <a:r>
              <a:rPr lang="es-ES" dirty="0" smtClean="0">
                <a:solidFill>
                  <a:srgbClr val="0070C0"/>
                </a:solidFill>
              </a:rPr>
              <a:t>Interceder</a:t>
            </a:r>
            <a:r>
              <a:rPr lang="es-ES" dirty="0" smtClean="0"/>
              <a:t> por los demás, por las autoridades que nos gobiernan. Y</a:t>
            </a:r>
          </a:p>
          <a:p>
            <a:pPr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5)</a:t>
            </a:r>
            <a:r>
              <a:rPr lang="es-ES" dirty="0" smtClean="0"/>
              <a:t> Ahora si, las</a:t>
            </a:r>
            <a:r>
              <a:rPr lang="es-ES" dirty="0" smtClean="0">
                <a:solidFill>
                  <a:srgbClr val="0070C0"/>
                </a:solidFill>
              </a:rPr>
              <a:t> peticiones</a:t>
            </a:r>
            <a:r>
              <a:rPr lang="es-ES" dirty="0" smtClean="0"/>
              <a:t> personales.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43372" y="980728"/>
            <a:ext cx="4749108" cy="5616624"/>
          </a:xfrm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ES" dirty="0" smtClean="0"/>
              <a:t>   Dios les dijo a los Israelitas recién salieron de Egipto:  </a:t>
            </a:r>
          </a:p>
          <a:p>
            <a:pPr>
              <a:buNone/>
            </a:pPr>
            <a:endParaRPr lang="es-ES" sz="2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ES" sz="2800" b="1" dirty="0" smtClean="0">
                <a:solidFill>
                  <a:srgbClr val="FF0000"/>
                </a:solidFill>
              </a:rPr>
              <a:t>(1)</a:t>
            </a:r>
            <a:r>
              <a:rPr lang="es-ES" dirty="0" smtClean="0"/>
              <a:t> “Si </a:t>
            </a:r>
            <a:r>
              <a:rPr lang="es-ES" u="sng" dirty="0" smtClean="0">
                <a:solidFill>
                  <a:srgbClr val="0070C0"/>
                </a:solidFill>
              </a:rPr>
              <a:t>oyeres</a:t>
            </a:r>
            <a:r>
              <a:rPr lang="es-ES" dirty="0" smtClean="0"/>
              <a:t> </a:t>
            </a:r>
            <a:r>
              <a:rPr lang="es-ES" b="1" u="sng" dirty="0" smtClean="0">
                <a:solidFill>
                  <a:srgbClr val="0070C0"/>
                </a:solidFill>
              </a:rPr>
              <a:t>atentamente</a:t>
            </a:r>
            <a:r>
              <a:rPr lang="es-ES" dirty="0" smtClean="0"/>
              <a:t> la voz del </a:t>
            </a:r>
            <a:r>
              <a:rPr lang="es-ES" u="sng" dirty="0" smtClean="0">
                <a:solidFill>
                  <a:srgbClr val="0070C0"/>
                </a:solidFill>
              </a:rPr>
              <a:t>Eterno tu Dios</a:t>
            </a:r>
            <a:r>
              <a:rPr lang="es-ES" dirty="0" smtClean="0"/>
              <a:t> , y obras lo recto ante sus ojos :</a:t>
            </a:r>
          </a:p>
          <a:p>
            <a:pPr>
              <a:buNone/>
            </a:pPr>
            <a:r>
              <a:rPr lang="es-ES" dirty="0" smtClean="0"/>
              <a:t>   </a:t>
            </a:r>
          </a:p>
          <a:p>
            <a:pPr marL="514350" indent="-514350">
              <a:buNone/>
            </a:pPr>
            <a:r>
              <a:rPr lang="es-ES" sz="3000" b="1" dirty="0" smtClean="0">
                <a:solidFill>
                  <a:srgbClr val="FF0000"/>
                </a:solidFill>
              </a:rPr>
              <a:t>(2)</a:t>
            </a:r>
            <a:r>
              <a:rPr lang="es-ES" dirty="0" smtClean="0"/>
              <a:t>  Si prestas oído a </a:t>
            </a:r>
            <a:r>
              <a:rPr lang="es-ES" u="sng" dirty="0" smtClean="0">
                <a:solidFill>
                  <a:srgbClr val="0070C0"/>
                </a:solidFill>
              </a:rPr>
              <a:t>sus</a:t>
            </a:r>
            <a:r>
              <a:rPr lang="es-ES" dirty="0" smtClean="0"/>
              <a:t> </a:t>
            </a:r>
            <a:r>
              <a:rPr lang="es-ES" sz="2200" b="1" u="sng" dirty="0" smtClean="0">
                <a:solidFill>
                  <a:srgbClr val="0070C0"/>
                </a:solidFill>
              </a:rPr>
              <a:t>M</a:t>
            </a:r>
            <a:r>
              <a:rPr lang="es-ES" b="1" u="sng" dirty="0" smtClean="0">
                <a:solidFill>
                  <a:srgbClr val="0070C0"/>
                </a:solidFill>
              </a:rPr>
              <a:t>andamientos</a:t>
            </a:r>
            <a:r>
              <a:rPr lang="es-ES" dirty="0" smtClean="0"/>
              <a:t> , y guardas </a:t>
            </a:r>
            <a:r>
              <a:rPr lang="es-ES" b="1" u="sng" dirty="0" smtClean="0">
                <a:solidFill>
                  <a:srgbClr val="0070C0"/>
                </a:solidFill>
              </a:rPr>
              <a:t>todas sus normas</a:t>
            </a:r>
            <a:r>
              <a:rPr lang="es-ES" dirty="0" smtClean="0"/>
              <a:t>, ninguna enfermedad de las que envié a los egipcios te enviaré a ti; porque </a:t>
            </a:r>
            <a:r>
              <a:rPr lang="es-ES" b="1" dirty="0" smtClean="0"/>
              <a:t>YO SOY</a:t>
            </a:r>
            <a:r>
              <a:rPr lang="es-ES" dirty="0" smtClean="0"/>
              <a:t> el Eterno, tu sanador” </a:t>
            </a:r>
            <a:r>
              <a:rPr lang="es-ES" dirty="0" smtClean="0">
                <a:solidFill>
                  <a:srgbClr val="FF0000"/>
                </a:solidFill>
              </a:rPr>
              <a:t>(Éxodo 15:26).</a:t>
            </a:r>
            <a:r>
              <a:rPr lang="es-ES" dirty="0" smtClean="0"/>
              <a:t> </a:t>
            </a:r>
          </a:p>
          <a:p>
            <a:pPr marL="514350" indent="-514350" algn="ctr">
              <a:buNone/>
            </a:pPr>
            <a:r>
              <a:rPr lang="es-ES" dirty="0" smtClean="0"/>
              <a:t>       Note que Dios dice: “</a:t>
            </a:r>
            <a:r>
              <a:rPr lang="es-ES" u="sng" dirty="0" smtClean="0">
                <a:solidFill>
                  <a:srgbClr val="0070C0"/>
                </a:solidFill>
              </a:rPr>
              <a:t>sus</a:t>
            </a:r>
            <a:r>
              <a:rPr lang="es-ES" dirty="0" smtClean="0"/>
              <a:t>”, todos los diez Mandamientos, y “</a:t>
            </a:r>
            <a:r>
              <a:rPr lang="es-ES" u="sng" dirty="0" smtClean="0">
                <a:solidFill>
                  <a:srgbClr val="0070C0"/>
                </a:solidFill>
              </a:rPr>
              <a:t>todas</a:t>
            </a:r>
            <a:r>
              <a:rPr lang="es-ES" dirty="0" smtClean="0"/>
              <a:t>” sus normas.  </a:t>
            </a:r>
            <a:endParaRPr lang="es-ES" dirty="0"/>
          </a:p>
        </p:txBody>
      </p:sp>
      <p:pic>
        <p:nvPicPr>
          <p:cNvPr id="2050" name="Picture 2" descr="C:\Users\HUMBERTO\Pictures\IGLESIA ADVENTISTA\LA IGLESIA\tephendumakeykk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32961">
            <a:off x="1478496" y="532893"/>
            <a:ext cx="2443577" cy="2063900"/>
          </a:xfrm>
          <a:prstGeom prst="rect">
            <a:avLst/>
          </a:prstGeom>
          <a:noFill/>
        </p:spPr>
      </p:pic>
      <p:pic>
        <p:nvPicPr>
          <p:cNvPr id="2051" name="Picture 3" descr="C:\Users\HUMBERTO\Pictures\Bíblicas\decalogo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29192">
            <a:off x="481408" y="3026475"/>
            <a:ext cx="2718231" cy="189456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9512" y="5373216"/>
            <a:ext cx="33843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b="1" dirty="0" smtClean="0">
                <a:solidFill>
                  <a:srgbClr val="FF0000"/>
                </a:solidFill>
              </a:rPr>
              <a:t>La condición para no ser castigados es: “oír y obedecer”. Pero nosotros queremos no ser “castigados desobedeciendo”.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Y el apóstol Pablo nos dice a nosotros los gentiles las mismas palabra que les fueron dichas a los Israelitas: </a:t>
            </a:r>
          </a:p>
          <a:p>
            <a:pPr algn="ctr">
              <a:buNone/>
            </a:pPr>
            <a:r>
              <a:rPr lang="es-ES" dirty="0" smtClean="0"/>
              <a:t>“Si hoy</a:t>
            </a:r>
            <a:r>
              <a:rPr lang="es-ES" u="sng" dirty="0" smtClean="0">
                <a:solidFill>
                  <a:srgbClr val="0070C0"/>
                </a:solidFill>
              </a:rPr>
              <a:t> oís su voz</a:t>
            </a:r>
            <a:r>
              <a:rPr lang="es-ES" dirty="0" smtClean="0"/>
              <a:t>, </a:t>
            </a:r>
            <a:r>
              <a:rPr lang="es-ES" b="1" u="sng" dirty="0" smtClean="0">
                <a:solidFill>
                  <a:srgbClr val="0070C0"/>
                </a:solidFill>
              </a:rPr>
              <a:t>no endurezcáis vuestro corazón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(Hebreos 4:7).</a:t>
            </a:r>
            <a:r>
              <a:rPr lang="es-ES" dirty="0" smtClean="0"/>
              <a:t> </a:t>
            </a:r>
          </a:p>
          <a:p>
            <a:endParaRPr lang="es-ES" dirty="0"/>
          </a:p>
        </p:txBody>
      </p:sp>
      <p:pic>
        <p:nvPicPr>
          <p:cNvPr id="7170" name="Picture 2" descr="http://t3.gstatic.com/images?q=tbn:8QIDjwQ3WfiuQM:http://dimeunapalabra.marianistas.org/wp-content/uploads/2009/01/011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914604">
            <a:off x="511395" y="2901343"/>
            <a:ext cx="2593531" cy="2209611"/>
          </a:xfrm>
          <a:prstGeom prst="rect">
            <a:avLst/>
          </a:prstGeom>
          <a:noFill/>
        </p:spPr>
      </p:pic>
      <p:pic>
        <p:nvPicPr>
          <p:cNvPr id="7172" name="Picture 4" descr="http://t1.gstatic.com/images?q=tbn:lpZhCSbzthFmfM:http://3.bp.blogspot.com/_jZSWcA9saMM/SaVppLmPpwI/AAAAAAAAAUE/78iKx6wiEoI/s400/arrepentid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246110">
            <a:off x="6361265" y="2871184"/>
            <a:ext cx="2504913" cy="2026012"/>
          </a:xfrm>
          <a:prstGeom prst="rect">
            <a:avLst/>
          </a:prstGeom>
          <a:noFill/>
        </p:spPr>
      </p:pic>
      <p:pic>
        <p:nvPicPr>
          <p:cNvPr id="7174" name="Picture 6" descr="http://t3.gstatic.com/images?q=tbn:UHbrNwOcASm49M:http://api.ning.com/files/Evnk7-jjiRz2shYA1lHIyhR5x4h9UhlFi*KSb7k2HXf3WwPCy6qu6EVuvlP7343LVZsx68uq3onCH8TJsFEGwcMtYuRYTOp7/reinadelcielo_manos_4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284984"/>
            <a:ext cx="1785950" cy="18478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5536" y="5589240"/>
            <a:ext cx="8208912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rgbClr val="FF0000"/>
                </a:solidFill>
              </a:rPr>
              <a:t>Los israelitas, a pesar de que fueron amonestados vez tras ves, lo mismo que nosotros, si no prestamos atención a la orden de Dios, estaremos expuestos a los castigos mencionados en el texto Sagrado., por tener un corazón duro para obedecer.</a:t>
            </a:r>
            <a:endParaRPr lang="es-CO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548680"/>
            <a:ext cx="8229600" cy="1224136"/>
          </a:xfrm>
          <a:solidFill>
            <a:srgbClr val="C00000"/>
          </a:solidFill>
        </p:spPr>
        <p:txBody>
          <a:bodyPr>
            <a:noAutofit/>
          </a:bodyPr>
          <a:lstStyle/>
          <a:p>
            <a:pPr algn="ctr"/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b="1" i="1" dirty="0" smtClean="0">
                <a:solidFill>
                  <a:srgbClr val="FFFF00"/>
                </a:solidFill>
              </a:rPr>
              <a:t>¿PORQUÈ TIENE DIOS EL MISMO MENSAJE PARA ELLOS Y PARA NOSOTROS?</a:t>
            </a:r>
            <a:br>
              <a:rPr lang="es-ES" sz="2800" b="1" i="1" dirty="0" smtClean="0">
                <a:solidFill>
                  <a:srgbClr val="FFFF00"/>
                </a:solidFill>
              </a:rPr>
            </a:br>
            <a:endParaRPr lang="es-ES" sz="2800" b="1" i="1" dirty="0">
              <a:solidFill>
                <a:srgbClr val="FFFF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589864"/>
          </a:xfrm>
          <a:solidFill>
            <a:srgbClr val="92D050"/>
          </a:solidFill>
        </p:spPr>
        <p:txBody>
          <a:bodyPr/>
          <a:lstStyle/>
          <a:p>
            <a:pPr algn="ctr">
              <a:buNone/>
            </a:pPr>
            <a:r>
              <a:rPr lang="es-ES" dirty="0" smtClean="0"/>
              <a:t>Sencillamente porque el Dios de los Israelitas, es el mismo Dios de los gentiles ( Léase Hechos 17.26 y 4:12), por eso, Dios no tiene un Salvador para los judíos y otro para los gentiles. </a:t>
            </a:r>
          </a:p>
          <a:p>
            <a:pPr algn="ctr">
              <a:buNone/>
            </a:pPr>
            <a:r>
              <a:rPr lang="es-ES" dirty="0" smtClean="0"/>
              <a:t>De la misma manera, Dios no tiene unos Mandamientos para los Judíos, y otros para los gentiles</a:t>
            </a:r>
            <a:endParaRPr lang="es-ES" dirty="0"/>
          </a:p>
        </p:txBody>
      </p:sp>
      <p:pic>
        <p:nvPicPr>
          <p:cNvPr id="3073" name="Picture 1" descr="C:\Users\HUMBERTO\Pictures\Bíblicas\D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653136"/>
            <a:ext cx="3240360" cy="1751856"/>
          </a:xfrm>
          <a:prstGeom prst="rect">
            <a:avLst/>
          </a:prstGeom>
          <a:noFill/>
        </p:spPr>
      </p:pic>
      <p:sp>
        <p:nvSpPr>
          <p:cNvPr id="5" name="4 Terminador"/>
          <p:cNvSpPr/>
          <p:nvPr/>
        </p:nvSpPr>
        <p:spPr>
          <a:xfrm>
            <a:off x="4067944" y="4509120"/>
            <a:ext cx="4536504" cy="1944216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s-ES" sz="2000" dirty="0" smtClean="0"/>
              <a:t>Dios ama tanto a Judíos como a gentiles, Y  “quiere que </a:t>
            </a:r>
            <a:r>
              <a:rPr lang="es-ES" sz="2000" b="1" u="sng" dirty="0" smtClean="0">
                <a:solidFill>
                  <a:srgbClr val="FFFF00"/>
                </a:solidFill>
              </a:rPr>
              <a:t>todos</a:t>
            </a:r>
            <a:r>
              <a:rPr lang="es-ES" sz="2000" dirty="0" smtClean="0"/>
              <a:t> sean salvos”</a:t>
            </a:r>
            <a:r>
              <a:rPr lang="es-ES" sz="2000" dirty="0" smtClean="0">
                <a:solidFill>
                  <a:schemeClr val="accent4"/>
                </a:solidFill>
              </a:rPr>
              <a:t> (1 Timoteo 2:4).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928670"/>
            <a:ext cx="6048672" cy="57150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 smtClean="0"/>
              <a:t>    </a:t>
            </a:r>
          </a:p>
          <a:p>
            <a:pPr algn="ctr">
              <a:buNone/>
            </a:pPr>
            <a:r>
              <a:rPr lang="es-ES" dirty="0" smtClean="0"/>
              <a:t>El solo hecho de que </a:t>
            </a:r>
            <a:r>
              <a:rPr lang="es-ES" u="sng" dirty="0" smtClean="0">
                <a:solidFill>
                  <a:schemeClr val="accent4"/>
                </a:solidFill>
              </a:rPr>
              <a:t>estemos en el seno de la iglesia</a:t>
            </a:r>
            <a:r>
              <a:rPr lang="es-ES" dirty="0" smtClean="0"/>
              <a:t>, no quiere decir que seamos salvos, porque si no hemos aceptado a Jesús como nuestro salvador personal, y no estamos obedeciendo “sus Mandamientos” (Léase 1 Juan2:3), estamos irremediablemente </a:t>
            </a:r>
            <a:r>
              <a:rPr lang="es-ES" b="1" u="sng" dirty="0" smtClean="0">
                <a:solidFill>
                  <a:schemeClr val="accent4"/>
                </a:solidFill>
              </a:rPr>
              <a:t>muertos</a:t>
            </a:r>
            <a:r>
              <a:rPr lang="es-ES" u="sng" dirty="0" smtClean="0">
                <a:solidFill>
                  <a:schemeClr val="accent4"/>
                </a:solidFill>
              </a:rPr>
              <a:t>,</a:t>
            </a:r>
            <a:r>
              <a:rPr lang="es-ES" dirty="0" smtClean="0"/>
              <a:t> semejantes a los huesos secos que vio Ezequiel. </a:t>
            </a:r>
            <a:r>
              <a:rPr lang="es-ES" dirty="0" smtClean="0">
                <a:solidFill>
                  <a:srgbClr val="FF0000"/>
                </a:solidFill>
              </a:rPr>
              <a:t>(Léase lo referente a las diez vírgenes (Mateo 25:1-10 y  Mat.7:21-27). </a:t>
            </a:r>
          </a:p>
          <a:p>
            <a:endParaRPr lang="es-ES" dirty="0" smtClean="0"/>
          </a:p>
        </p:txBody>
      </p:sp>
      <p:pic>
        <p:nvPicPr>
          <p:cNvPr id="6145" name="Picture 1" descr="C:\Users\HUMBERTO\Pictures\IGLESIA ADVENTISTA\LA IGLESIA\XP694ACA5JMHMPCAVREV3DCAN4LV1OCADX2WGBCAF7UCEKCAB7MF3BCA329N1DCATBHQ20CAA9Q09PCAD0VTDSCAE9VPM3CASZVSMXCAQOKSVXCABX9TWNCAAY7TMHCAY4UGHBCA7JT7DJCAPJ45P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564904"/>
            <a:ext cx="2413502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68760"/>
            <a:ext cx="5410944" cy="5055840"/>
          </a:xfrm>
        </p:spPr>
        <p:txBody>
          <a:bodyPr/>
          <a:lstStyle/>
          <a:p>
            <a:pPr>
              <a:buNone/>
            </a:pPr>
            <a:r>
              <a:rPr lang="es-ES" dirty="0" smtClean="0"/>
              <a:t>   </a:t>
            </a:r>
          </a:p>
          <a:p>
            <a:pPr algn="ctr">
              <a:buNone/>
            </a:pPr>
            <a:r>
              <a:rPr lang="es-ES" dirty="0" smtClean="0"/>
              <a:t>   Por lo tanto, los huesos “secos en gran manera” representan a los que no han aceptado todavía el Evangelio de salvación, y seremos semejantes a los que dicen “</a:t>
            </a:r>
            <a:r>
              <a:rPr lang="es-ES" b="1" dirty="0" smtClean="0">
                <a:solidFill>
                  <a:srgbClr val="0070C0"/>
                </a:solidFill>
              </a:rPr>
              <a:t>yo lo conozco</a:t>
            </a:r>
            <a:r>
              <a:rPr lang="es-ES" dirty="0" smtClean="0">
                <a:solidFill>
                  <a:srgbClr val="0070C0"/>
                </a:solidFill>
              </a:rPr>
              <a:t>”</a:t>
            </a:r>
            <a:r>
              <a:rPr lang="es-ES" dirty="0" smtClean="0"/>
              <a:t>, y “no guardan sus Mandamientos, es </a:t>
            </a:r>
            <a:r>
              <a:rPr lang="es-ES" b="1" dirty="0" smtClean="0">
                <a:solidFill>
                  <a:srgbClr val="0070C0"/>
                </a:solidFill>
              </a:rPr>
              <a:t>mentiroso</a:t>
            </a:r>
            <a:r>
              <a:rPr lang="es-ES" dirty="0" smtClean="0"/>
              <a:t>, y la verdad </a:t>
            </a:r>
            <a:r>
              <a:rPr lang="es-ES" b="1" dirty="0" smtClean="0">
                <a:solidFill>
                  <a:srgbClr val="0070C0"/>
                </a:solidFill>
              </a:rPr>
              <a:t>no está en él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(1 Juan 2:4).  </a:t>
            </a:r>
          </a:p>
          <a:p>
            <a:endParaRPr lang="es-CO" dirty="0"/>
          </a:p>
        </p:txBody>
      </p:sp>
      <p:pic>
        <p:nvPicPr>
          <p:cNvPr id="4" name="Picture 2" descr="C:\Users\HUMBERTO\Pictures\Bíblicas\J0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276872"/>
            <a:ext cx="2774682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96136" y="704088"/>
            <a:ext cx="3168352" cy="1143000"/>
          </a:xfrm>
          <a:solidFill>
            <a:srgbClr val="C00000"/>
          </a:solidFill>
        </p:spPr>
        <p:txBody>
          <a:bodyPr>
            <a:noAutofit/>
          </a:bodyPr>
          <a:lstStyle/>
          <a:p>
            <a:pPr algn="ctr"/>
            <a:r>
              <a:rPr lang="es-ES" sz="3600" b="1" i="1" dirty="0" smtClean="0">
                <a:solidFill>
                  <a:srgbClr val="FFC000"/>
                </a:solidFill>
              </a:rPr>
              <a:t>¿Quién ES LA VERDAD?</a:t>
            </a:r>
            <a:endParaRPr lang="es-ES" sz="3600" b="1" i="1" dirty="0">
              <a:solidFill>
                <a:srgbClr val="FFC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928670"/>
            <a:ext cx="5034860" cy="564360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ES" dirty="0" smtClean="0"/>
              <a:t>    La respuesta la encontramos en </a:t>
            </a:r>
            <a:r>
              <a:rPr lang="es-ES" sz="3000" dirty="0" smtClean="0">
                <a:solidFill>
                  <a:srgbClr val="FF0000"/>
                </a:solidFill>
              </a:rPr>
              <a:t>Juan 14:6:</a:t>
            </a:r>
            <a:endParaRPr lang="es-ES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s-ES" dirty="0" smtClean="0"/>
              <a:t> “Yo Soy el camino, la </a:t>
            </a:r>
            <a:r>
              <a:rPr lang="es-ES" u="sng" dirty="0" smtClean="0">
                <a:solidFill>
                  <a:srgbClr val="0070C0"/>
                </a:solidFill>
              </a:rPr>
              <a:t>verdad</a:t>
            </a:r>
            <a:r>
              <a:rPr lang="es-ES" dirty="0" smtClean="0"/>
              <a:t> y la vida”. 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  Por lo taño, la </a:t>
            </a:r>
            <a:r>
              <a:rPr lang="es-ES" b="1" dirty="0" smtClean="0">
                <a:solidFill>
                  <a:srgbClr val="0070C0"/>
                </a:solidFill>
              </a:rPr>
              <a:t>verdad</a:t>
            </a:r>
            <a:r>
              <a:rPr lang="es-ES" b="1" dirty="0" smtClean="0"/>
              <a:t> </a:t>
            </a:r>
            <a:r>
              <a:rPr lang="es-ES" dirty="0" smtClean="0"/>
              <a:t>es Jesús, lo que quiere decir  el apóstol Juan es que el no guardar sus </a:t>
            </a:r>
            <a:r>
              <a:rPr lang="es-ES" sz="3000" b="1" dirty="0" smtClean="0">
                <a:solidFill>
                  <a:srgbClr val="0070C0"/>
                </a:solidFill>
              </a:rPr>
              <a:t>Mandamientos</a:t>
            </a:r>
            <a:r>
              <a:rPr lang="es-ES" dirty="0" smtClean="0">
                <a:solidFill>
                  <a:srgbClr val="0070C0"/>
                </a:solidFill>
              </a:rPr>
              <a:t> </a:t>
            </a:r>
            <a:r>
              <a:rPr lang="es-ES" dirty="0" smtClean="0"/>
              <a:t>equivale a </a:t>
            </a:r>
            <a:r>
              <a:rPr lang="es-ES" u="sng" dirty="0" smtClean="0">
                <a:solidFill>
                  <a:srgbClr val="0070C0"/>
                </a:solidFill>
              </a:rPr>
              <a:t>no tener a Jesús en el corazón</a:t>
            </a:r>
            <a:r>
              <a:rPr lang="es-ES" dirty="0" smtClean="0"/>
              <a:t>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Esto quiere decir que estamos </a:t>
            </a:r>
            <a:r>
              <a:rPr lang="es-ES" b="1" dirty="0" smtClean="0">
                <a:solidFill>
                  <a:srgbClr val="0070C0"/>
                </a:solidFill>
              </a:rPr>
              <a:t>muertos</a:t>
            </a:r>
            <a:r>
              <a:rPr lang="es-ES" dirty="0" smtClean="0"/>
              <a:t>, y como vimos anteriormente, el pueblo de Israel desobedecía a Dios básicamente  </a:t>
            </a:r>
            <a:r>
              <a:rPr lang="es-ES" u="sng" dirty="0" smtClean="0">
                <a:solidFill>
                  <a:srgbClr val="0070C0"/>
                </a:solidFill>
              </a:rPr>
              <a:t>tres</a:t>
            </a:r>
            <a:r>
              <a:rPr lang="es-ES" dirty="0" smtClean="0"/>
              <a:t> Mandamientos.</a:t>
            </a:r>
          </a:p>
          <a:p>
            <a:endParaRPr lang="es-ES" dirty="0" smtClean="0"/>
          </a:p>
        </p:txBody>
      </p:sp>
      <p:pic>
        <p:nvPicPr>
          <p:cNvPr id="1026" name="Picture 2" descr="C:\Users\HUMBERTO\Pictures\IGLESIA ADVENTISTA\LA IGLESIA\NB0QGECAI35RHXCA9WL9FDCAAYLK4ECAVN1QNXCABP1PZWCAFQPEJMCAO6JML7CAUU47ZKCAD1DGK2CAAIDCF4CA7PHTXVCA4LTDDCCAO8BMDBCAO9RL8BCAKM9O20CA5YSBH7CAT52TDXCA48JK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988840"/>
            <a:ext cx="1857388" cy="2000264"/>
          </a:xfrm>
          <a:prstGeom prst="rect">
            <a:avLst/>
          </a:prstGeom>
          <a:noFill/>
        </p:spPr>
      </p:pic>
      <p:pic>
        <p:nvPicPr>
          <p:cNvPr id="1028" name="Picture 4" descr="http://www.google.com.co/images?q=tbn:nTLe-mwCNGAaqM::prensanecochea.files.wordpress.com/2009/08/esqueletos-barreira.jpg&amp;h=94&amp;w=116&amp;usg=__j8djwuBNDH0RMBtVuHTtniT7Mb4=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9168" y="4363010"/>
            <a:ext cx="2596251" cy="21428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332194"/>
            <a:ext cx="5035430" cy="552580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ES" sz="3500" dirty="0" smtClean="0">
                <a:solidFill>
                  <a:srgbClr val="FF0000"/>
                </a:solidFill>
              </a:rPr>
              <a:t>Primero</a:t>
            </a:r>
            <a:r>
              <a:rPr lang="es-ES" dirty="0" smtClean="0"/>
              <a:t>. </a:t>
            </a:r>
            <a:r>
              <a:rPr lang="es-ES" sz="3500" dirty="0" smtClean="0"/>
              <a:t> El </a:t>
            </a:r>
            <a:r>
              <a:rPr lang="es-ES" sz="3500" b="1" u="sng" dirty="0" smtClean="0">
                <a:solidFill>
                  <a:srgbClr val="0070C0"/>
                </a:solidFill>
              </a:rPr>
              <a:t>sábado.</a:t>
            </a:r>
          </a:p>
          <a:p>
            <a:pPr algn="ctr">
              <a:buNone/>
            </a:pPr>
            <a:r>
              <a:rPr lang="es-ES" sz="3500" dirty="0" smtClean="0"/>
              <a:t> </a:t>
            </a:r>
            <a:r>
              <a:rPr lang="es-ES" dirty="0" smtClean="0"/>
              <a:t>Por favor léase </a:t>
            </a:r>
            <a:r>
              <a:rPr lang="es-ES" dirty="0" smtClean="0">
                <a:solidFill>
                  <a:srgbClr val="FF0000"/>
                </a:solidFill>
              </a:rPr>
              <a:t>Éxodo 16: 4-30</a:t>
            </a:r>
            <a:r>
              <a:rPr lang="es-ES" dirty="0" smtClean="0"/>
              <a:t>. La observancia del sábado era una prueba  para que:  “yo lo pruebe, si andará en </a:t>
            </a:r>
            <a:r>
              <a:rPr lang="es-ES" b="1" dirty="0" smtClean="0">
                <a:solidFill>
                  <a:srgbClr val="0070C0"/>
                </a:solidFill>
              </a:rPr>
              <a:t>mi Ley</a:t>
            </a:r>
            <a:r>
              <a:rPr lang="es-ES" b="1" dirty="0" smtClean="0"/>
              <a:t>, o </a:t>
            </a:r>
            <a:r>
              <a:rPr lang="es-ES" b="1" dirty="0" smtClean="0">
                <a:solidFill>
                  <a:srgbClr val="0070C0"/>
                </a:solidFill>
              </a:rPr>
              <a:t>no</a:t>
            </a:r>
            <a:r>
              <a:rPr lang="es-ES" dirty="0" smtClean="0"/>
              <a:t>” </a:t>
            </a:r>
            <a:r>
              <a:rPr lang="es-ES" dirty="0" smtClean="0">
                <a:solidFill>
                  <a:srgbClr val="FF0000"/>
                </a:solidFill>
              </a:rPr>
              <a:t>(vers.4)</a:t>
            </a:r>
            <a:r>
              <a:rPr lang="es-ES" dirty="0" smtClean="0"/>
              <a:t>.</a:t>
            </a: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/>
              <a:t> Porque el Mandamiento del sábado es el más difícil de guardar, si usted guarda el “</a:t>
            </a:r>
            <a:r>
              <a:rPr lang="es-ES" b="1" dirty="0" smtClean="0">
                <a:solidFill>
                  <a:srgbClr val="0070C0"/>
                </a:solidFill>
              </a:rPr>
              <a:t>santo sábado</a:t>
            </a:r>
            <a:r>
              <a:rPr lang="es-ES" dirty="0" smtClean="0"/>
              <a:t>”</a:t>
            </a:r>
            <a:r>
              <a:rPr lang="es-ES" dirty="0" smtClean="0">
                <a:solidFill>
                  <a:srgbClr val="FF0000"/>
                </a:solidFill>
              </a:rPr>
              <a:t>(Isaías 58:13)</a:t>
            </a:r>
            <a:r>
              <a:rPr lang="es-ES" dirty="0" smtClean="0"/>
              <a:t> como lo llama Dios allí, será fácil obedecer los otros nueve Mandamientos, si desea  Léalos todos en </a:t>
            </a:r>
            <a:r>
              <a:rPr lang="es-ES" dirty="0" smtClean="0">
                <a:solidFill>
                  <a:srgbClr val="FF0000"/>
                </a:solidFill>
              </a:rPr>
              <a:t>(Éxodo 20:3-17). </a:t>
            </a:r>
          </a:p>
          <a:p>
            <a:endParaRPr lang="es-ES" dirty="0"/>
          </a:p>
        </p:txBody>
      </p:sp>
      <p:pic>
        <p:nvPicPr>
          <p:cNvPr id="3073" name="Picture 1" descr="C:\Users\HUMBERTO\Pictures\Bíblicas\J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412776"/>
            <a:ext cx="2520280" cy="4143404"/>
          </a:xfrm>
          <a:prstGeom prst="rect">
            <a:avLst/>
          </a:prstGeom>
          <a:noFill/>
        </p:spPr>
      </p:pic>
      <p:sp>
        <p:nvSpPr>
          <p:cNvPr id="8" name="7 Flecha derecha"/>
          <p:cNvSpPr/>
          <p:nvPr/>
        </p:nvSpPr>
        <p:spPr>
          <a:xfrm rot="21015066">
            <a:off x="4328635" y="3994452"/>
            <a:ext cx="2250974" cy="6631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4°. Mandamiento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5472608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  Segundo.</a:t>
            </a:r>
            <a:r>
              <a:rPr lang="es-CO" sz="3500" dirty="0" smtClean="0"/>
              <a:t> </a:t>
            </a:r>
            <a:r>
              <a:rPr lang="es-CO" sz="3500" u="sng" dirty="0" smtClean="0">
                <a:solidFill>
                  <a:srgbClr val="0070C0"/>
                </a:solidFill>
              </a:rPr>
              <a:t>Matrimonios mixtos.</a:t>
            </a:r>
          </a:p>
          <a:p>
            <a:pPr>
              <a:buNone/>
            </a:pPr>
            <a:endParaRPr lang="es-CO" u="sng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s-CO" dirty="0" smtClean="0"/>
              <a:t>    En 2 Corintios Pablo nos da una orden (no una sugerencia) y luego hace varias preguntas: «</a:t>
            </a:r>
            <a:r>
              <a:rPr lang="es-CO" b="1" dirty="0" smtClean="0"/>
              <a:t>No os unáis en lazo con los infieles</a:t>
            </a:r>
            <a:r>
              <a:rPr lang="es-CO" dirty="0" smtClean="0"/>
              <a:t>, pues ¿</a:t>
            </a:r>
            <a:r>
              <a:rPr lang="es-CO" u="sng" dirty="0" smtClean="0">
                <a:solidFill>
                  <a:srgbClr val="0070C0"/>
                </a:solidFill>
              </a:rPr>
              <a:t>qué asociación tiene la justicia y la iniquidad</a:t>
            </a:r>
            <a:r>
              <a:rPr lang="es-CO" dirty="0" smtClean="0"/>
              <a:t> o qué </a:t>
            </a:r>
            <a:r>
              <a:rPr lang="es-CO" u="sng" dirty="0" smtClean="0">
                <a:solidFill>
                  <a:srgbClr val="0070C0"/>
                </a:solidFill>
              </a:rPr>
              <a:t>comunión tiene la luz con las tinieblas?</a:t>
            </a:r>
            <a:r>
              <a:rPr lang="es-CO" dirty="0" smtClean="0"/>
              <a:t> o, ¿</a:t>
            </a:r>
            <a:r>
              <a:rPr lang="es-CO" u="sng" dirty="0" smtClean="0">
                <a:solidFill>
                  <a:srgbClr val="0070C0"/>
                </a:solidFill>
              </a:rPr>
              <a:t>qué armonía tiene Cristo con Belial</a:t>
            </a:r>
            <a:r>
              <a:rPr lang="es-CO" dirty="0" smtClean="0"/>
              <a:t>, o qué tiene en</a:t>
            </a:r>
            <a:r>
              <a:rPr lang="es-CO" u="sng" dirty="0" smtClean="0">
                <a:solidFill>
                  <a:srgbClr val="0070C0"/>
                </a:solidFill>
              </a:rPr>
              <a:t> común un creyente con un incrédulo?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(2 Cor. 6:14-15).</a:t>
            </a:r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   Cuando un israelita se casaba con un “infiel” hacía precisamente lo que Dios había dicho que no se debía hacer: </a:t>
            </a:r>
            <a:r>
              <a:rPr lang="es-CO" sz="3000" b="1" dirty="0" smtClean="0">
                <a:solidFill>
                  <a:srgbClr val="FF0000"/>
                </a:solidFill>
              </a:rPr>
              <a:t>(1)</a:t>
            </a:r>
            <a:r>
              <a:rPr lang="es-CO" dirty="0" smtClean="0"/>
              <a:t> Mezclaba la </a:t>
            </a:r>
            <a:r>
              <a:rPr lang="es-CO" b="1" u="sng" dirty="0" smtClean="0">
                <a:solidFill>
                  <a:srgbClr val="0070C0"/>
                </a:solidFill>
              </a:rPr>
              <a:t>“justicia con la injusticia”</a:t>
            </a:r>
            <a:r>
              <a:rPr lang="es-CO" dirty="0" smtClean="0"/>
              <a:t>, </a:t>
            </a:r>
            <a:r>
              <a:rPr lang="es-CO" sz="3000" b="1" dirty="0" smtClean="0">
                <a:solidFill>
                  <a:srgbClr val="FF0000"/>
                </a:solidFill>
              </a:rPr>
              <a:t>(2)</a:t>
            </a:r>
            <a:r>
              <a:rPr lang="es-CO" dirty="0" smtClean="0"/>
              <a:t> mezclaba la </a:t>
            </a:r>
            <a:r>
              <a:rPr lang="es-CO" b="1" u="sng" dirty="0" smtClean="0">
                <a:solidFill>
                  <a:srgbClr val="0070C0"/>
                </a:solidFill>
              </a:rPr>
              <a:t>“luz con las tinieblas”</a:t>
            </a:r>
            <a:r>
              <a:rPr lang="es-CO" dirty="0" smtClean="0"/>
              <a:t>, </a:t>
            </a:r>
            <a:r>
              <a:rPr lang="es-CO" sz="2800" b="1" dirty="0" smtClean="0">
                <a:solidFill>
                  <a:srgbClr val="FF0000"/>
                </a:solidFill>
              </a:rPr>
              <a:t>(3)</a:t>
            </a:r>
            <a:r>
              <a:rPr lang="es-CO" dirty="0" smtClean="0"/>
              <a:t> hacía que armonizara “</a:t>
            </a:r>
            <a:r>
              <a:rPr lang="es-CO" b="1" u="sng" dirty="0" smtClean="0">
                <a:solidFill>
                  <a:srgbClr val="0070C0"/>
                </a:solidFill>
              </a:rPr>
              <a:t>Cristo con Belial</a:t>
            </a:r>
            <a:r>
              <a:rPr lang="es-CO" dirty="0" smtClean="0"/>
              <a:t>”, </a:t>
            </a:r>
            <a:r>
              <a:rPr lang="es-CO" sz="2800" b="1" dirty="0" smtClean="0">
                <a:solidFill>
                  <a:srgbClr val="FF0000"/>
                </a:solidFill>
              </a:rPr>
              <a:t>(4)</a:t>
            </a:r>
            <a:r>
              <a:rPr lang="es-CO" dirty="0" smtClean="0"/>
              <a:t> sus </a:t>
            </a:r>
            <a:r>
              <a:rPr lang="es-CO" b="1" u="sng" dirty="0" smtClean="0">
                <a:solidFill>
                  <a:srgbClr val="0070C0"/>
                </a:solidFill>
              </a:rPr>
              <a:t>principios los rebajaba al nivel del “incrédulo”</a:t>
            </a:r>
            <a:r>
              <a:rPr lang="es-CO" dirty="0" smtClean="0"/>
              <a:t>, y al final su luz </a:t>
            </a:r>
            <a:r>
              <a:rPr lang="es-CO" b="1" u="sng" dirty="0" smtClean="0">
                <a:solidFill>
                  <a:srgbClr val="0070C0"/>
                </a:solidFill>
              </a:rPr>
              <a:t>dejaría de brillar</a:t>
            </a:r>
            <a:r>
              <a:rPr lang="es-CO" dirty="0" smtClean="0"/>
              <a:t>.  </a:t>
            </a:r>
          </a:p>
          <a:p>
            <a:pPr>
              <a:buNone/>
            </a:pPr>
            <a:endParaRPr lang="es-CO" u="sng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42984"/>
            <a:ext cx="5686436" cy="5181616"/>
          </a:xfrm>
        </p:spPr>
        <p:txBody>
          <a:bodyPr>
            <a:norm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pPr algn="ctr">
              <a:buNone/>
            </a:pPr>
            <a:r>
              <a:rPr lang="es-ES" sz="3600" dirty="0" smtClean="0">
                <a:solidFill>
                  <a:srgbClr val="FF0000"/>
                </a:solidFill>
              </a:rPr>
              <a:t>Tercero.</a:t>
            </a:r>
            <a:r>
              <a:rPr lang="es-ES" sz="3600" dirty="0" smtClean="0"/>
              <a:t> La</a:t>
            </a:r>
            <a:r>
              <a:rPr lang="es-ES" sz="3600" u="sng" dirty="0" smtClean="0">
                <a:solidFill>
                  <a:srgbClr val="0070C0"/>
                </a:solidFill>
              </a:rPr>
              <a:t> </a:t>
            </a:r>
            <a:r>
              <a:rPr lang="es-ES" sz="3600" b="1" u="sng" dirty="0" smtClean="0">
                <a:solidFill>
                  <a:srgbClr val="0070C0"/>
                </a:solidFill>
              </a:rPr>
              <a:t>idolatría</a:t>
            </a:r>
            <a:r>
              <a:rPr lang="es-ES" sz="3600" dirty="0" smtClean="0"/>
              <a:t>.</a:t>
            </a:r>
            <a:endParaRPr lang="es-ES" dirty="0" smtClean="0"/>
          </a:p>
          <a:p>
            <a:pPr algn="ctr">
              <a:buNone/>
            </a:pPr>
            <a:r>
              <a:rPr lang="es-ES" dirty="0" smtClean="0"/>
              <a:t> Por favor lee </a:t>
            </a:r>
            <a:r>
              <a:rPr lang="es-ES" dirty="0" smtClean="0">
                <a:solidFill>
                  <a:srgbClr val="FF0000"/>
                </a:solidFill>
              </a:rPr>
              <a:t>(1 Samuel 8:4-8).</a:t>
            </a:r>
          </a:p>
          <a:p>
            <a:pPr algn="ctr">
              <a:buNone/>
            </a:pPr>
            <a:endParaRPr lang="es-ES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es-ES" dirty="0" smtClean="0"/>
              <a:t> El hecho de que el pueblo pidiera ser gobernado por un rey humano como lo tenían los pueblos paganos, Dios lo interpreto como </a:t>
            </a:r>
            <a:r>
              <a:rPr lang="es-ES" b="1" dirty="0" smtClean="0">
                <a:solidFill>
                  <a:srgbClr val="0070C0"/>
                </a:solidFill>
              </a:rPr>
              <a:t>idolatría</a:t>
            </a:r>
            <a:r>
              <a:rPr lang="es-ES" dirty="0" smtClean="0">
                <a:solidFill>
                  <a:srgbClr val="0070C0"/>
                </a:solidFill>
              </a:rPr>
              <a:t> </a:t>
            </a:r>
            <a:r>
              <a:rPr lang="es-ES" dirty="0" smtClean="0"/>
              <a:t>en todas sus formas.</a:t>
            </a:r>
          </a:p>
          <a:p>
            <a:endParaRPr lang="es-ES" dirty="0" smtClean="0"/>
          </a:p>
        </p:txBody>
      </p:sp>
      <p:pic>
        <p:nvPicPr>
          <p:cNvPr id="5" name="Picture 2" descr="http://t2.gstatic.com/images?q=tbn:4mk6G6WJMCFM2M:http://idanielth.files.wordpress.com/2009/02/becerro2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143116"/>
            <a:ext cx="274941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00604" y="704088"/>
            <a:ext cx="4114800" cy="581772"/>
          </a:xfrm>
          <a:solidFill>
            <a:srgbClr val="C00000"/>
          </a:solidFill>
        </p:spPr>
        <p:txBody>
          <a:bodyPr>
            <a:no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    ¿QUIÈN TENDRÀ LA RAZÒN?</a:t>
            </a:r>
            <a:endParaRPr lang="es-ES" sz="2400" b="1" i="1" dirty="0">
              <a:solidFill>
                <a:srgbClr val="FFFF00"/>
              </a:solidFill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sz="half" idx="1"/>
          </p:nvPr>
        </p:nvSpPr>
        <p:spPr>
          <a:xfrm>
            <a:off x="251520" y="1071546"/>
            <a:ext cx="4244280" cy="5500726"/>
          </a:xfrm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Los Judíos al no guardar el sábado estaban violando </a:t>
            </a:r>
            <a:r>
              <a:rPr lang="es-ES" b="1" dirty="0" smtClean="0">
                <a:solidFill>
                  <a:srgbClr val="0070C0"/>
                </a:solidFill>
              </a:rPr>
              <a:t>todos sus Mandamientos</a:t>
            </a:r>
            <a:r>
              <a:rPr lang="es-ES" dirty="0" smtClean="0"/>
              <a:t>, Léase por favor </a:t>
            </a:r>
            <a:r>
              <a:rPr lang="es-ES" dirty="0" smtClean="0">
                <a:solidFill>
                  <a:srgbClr val="FF0000"/>
                </a:solidFill>
              </a:rPr>
              <a:t>(Santiago 2:8-12)</a:t>
            </a:r>
            <a:r>
              <a:rPr lang="es-ES" dirty="0" smtClean="0"/>
              <a:t>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En matemática ¿cuanto es  10 – 1?  9, ¿verdad?</a:t>
            </a:r>
          </a:p>
          <a:p>
            <a:pPr algn="ctr"/>
            <a:endParaRPr lang="es-ES" dirty="0" smtClean="0"/>
          </a:p>
          <a:p>
            <a:pPr algn="ctr">
              <a:buNone/>
            </a:pPr>
            <a:r>
              <a:rPr lang="es-ES" dirty="0" smtClean="0"/>
              <a:t>En cuanto a los Mandamientos,  Santiago nos dice que  si guardamos  diez  y violamos uno nos quedan o. Por tanto, con Dios es </a:t>
            </a:r>
            <a:r>
              <a:rPr lang="es-ES" b="1" dirty="0" smtClean="0">
                <a:solidFill>
                  <a:srgbClr val="0070C0"/>
                </a:solidFill>
              </a:rPr>
              <a:t>todo</a:t>
            </a:r>
            <a:r>
              <a:rPr lang="es-ES" dirty="0" smtClean="0"/>
              <a:t> o </a:t>
            </a:r>
            <a:r>
              <a:rPr lang="es-ES" b="1" dirty="0" smtClean="0">
                <a:solidFill>
                  <a:srgbClr val="0070C0"/>
                </a:solidFill>
              </a:rPr>
              <a:t>nada</a:t>
            </a:r>
            <a:r>
              <a:rPr lang="es-ES" dirty="0" smtClean="0"/>
              <a:t>, no hay </a:t>
            </a:r>
            <a:r>
              <a:rPr lang="es-ES" b="1" u="sng" dirty="0" smtClean="0">
                <a:solidFill>
                  <a:srgbClr val="0070C0"/>
                </a:solidFill>
              </a:rPr>
              <a:t>termino medio</a:t>
            </a:r>
            <a:r>
              <a:rPr lang="es-ES" dirty="0" smtClean="0"/>
              <a:t>.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172272" cy="5112568"/>
          </a:xfrm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ES" dirty="0" smtClean="0"/>
              <a:t>   La iglesia Católica obedece ocho Mandamientos, otros cristianos obedecen nueve.</a:t>
            </a:r>
          </a:p>
          <a:p>
            <a:endParaRPr lang="es-ES" dirty="0" smtClean="0"/>
          </a:p>
          <a:p>
            <a:pPr algn="ctr">
              <a:buNone/>
            </a:pPr>
            <a:r>
              <a:rPr lang="es-ES" dirty="0" smtClean="0"/>
              <a:t>    Pero ¿</a:t>
            </a:r>
            <a:r>
              <a:rPr lang="es-ES" sz="2200" b="1" u="sng" dirty="0" smtClean="0">
                <a:solidFill>
                  <a:srgbClr val="0070C0"/>
                </a:solidFill>
              </a:rPr>
              <a:t>cuantos ordena dios que guardemos?</a:t>
            </a:r>
            <a:endParaRPr lang="es-ES" u="sng" dirty="0" smtClean="0">
              <a:solidFill>
                <a:srgbClr val="0070C0"/>
              </a:solidFill>
            </a:endParaRPr>
          </a:p>
          <a:p>
            <a:pPr algn="ctr">
              <a:buNone/>
            </a:pPr>
            <a:endParaRPr lang="es-ES" dirty="0" smtClean="0"/>
          </a:p>
          <a:p>
            <a:pPr algn="ctr">
              <a:buNone/>
            </a:pPr>
            <a:r>
              <a:rPr lang="es-ES" dirty="0" smtClean="0">
                <a:solidFill>
                  <a:srgbClr val="FF0000"/>
                </a:solidFill>
              </a:rPr>
              <a:t>Léase Mat.5:17-19.</a:t>
            </a:r>
          </a:p>
          <a:p>
            <a:pPr algn="ctr">
              <a:buNone/>
            </a:pPr>
            <a:r>
              <a:rPr lang="es-ES" dirty="0" smtClean="0"/>
              <a:t> </a:t>
            </a:r>
            <a:r>
              <a:rPr lang="es-ES" sz="2200" b="1" dirty="0" smtClean="0"/>
              <a:t>Todos los diez mandamientos de lo contrario seremos como “huesos secos”.</a:t>
            </a:r>
            <a:endParaRPr lang="es-ES" sz="2200" b="1" dirty="0"/>
          </a:p>
        </p:txBody>
      </p:sp>
      <p:pic>
        <p:nvPicPr>
          <p:cNvPr id="53250" name="Picture 2" descr="C:\Users\HUMBERTO\Pictures\Bíblicas\K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941168"/>
            <a:ext cx="2564358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6" grpId="0" build="p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  <a:solidFill>
            <a:srgbClr val="FFFF00"/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Para mi ha sido un placer compartir este tema con usted, lo invito a entregar su vida a Jesús nuestro Salvador, y a que “oiga aténtame la vos de Dios”.</a:t>
            </a:r>
          </a:p>
          <a:p>
            <a:pPr algn="ctr"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Elevemos la siguiente oración: “Señor, gracias por tu amor, porque a pesar que no lo merezco, quieres salvarme, ayúdame por favor a hacer tu santa voluntad, que no este más en el grupo de los huesos secos, vivifícame con tu Santo Espíritu, en el Nombre de Jesús amen”.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Espero que haya sido de bendición para usted el tema que hemos estudiado, y espero su opinión, no dude en escribir al  correo “todoesjesus @hotmail.com temas de fe”. </a:t>
            </a:r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2575</TotalTime>
  <Words>3724</Words>
  <Application>Microsoft Office PowerPoint</Application>
  <PresentationFormat>Presentación en pantalla (4:3)</PresentationFormat>
  <Paragraphs>299</Paragraphs>
  <Slides>53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53</vt:i4>
      </vt:variant>
    </vt:vector>
  </HeadingPairs>
  <TitlesOfParts>
    <vt:vector size="54" baseType="lpstr">
      <vt:lpstr>Flujo</vt:lpstr>
      <vt:lpstr>Diapositiva 1</vt:lpstr>
      <vt:lpstr>Diapositiva 2</vt:lpstr>
      <vt:lpstr>Diapositiva 3</vt:lpstr>
      <vt:lpstr>Diapositiva 4</vt:lpstr>
      <vt:lpstr>¿Qué aplicaciones tiene este mensaje a la vida real?</vt:lpstr>
      <vt:lpstr>Léase EZEQUIÈL 37:1-10</vt:lpstr>
      <vt:lpstr>Diapositiva 7</vt:lpstr>
      <vt:lpstr>Diapositiva 8</vt:lpstr>
      <vt:lpstr>Diapositiva 9</vt:lpstr>
      <vt:lpstr>Diapositiva 10</vt:lpstr>
      <vt:lpstr>    ¿QUÈ REPRESENTABAN ESOS HUESOS?</vt:lpstr>
      <vt:lpstr>Diapositiva 12</vt:lpstr>
      <vt:lpstr>Diapositiva 13</vt:lpstr>
      <vt:lpstr>Diapositiva 14</vt:lpstr>
      <vt:lpstr>La respuesta la encontramos en la Biblia</vt:lpstr>
      <vt:lpstr>Diapositiva 16</vt:lpstr>
      <vt:lpstr>Diapositiva 17</vt:lpstr>
      <vt:lpstr>Diapositiva 18</vt:lpstr>
      <vt:lpstr>Diapositiva 19</vt:lpstr>
      <vt:lpstr>   </vt:lpstr>
      <vt:lpstr>Diapositiva 21</vt:lpstr>
      <vt:lpstr>¿CÓMO ENTENDEMOS ESTO?</vt:lpstr>
      <vt:lpstr>Diapositiva 23</vt:lpstr>
      <vt:lpstr>    Los muertos NO PUEDEN DECIDIR</vt:lpstr>
      <vt:lpstr>¿CUAL ERA LA SITUACIÓN REAL DEL PUEBLO DE ISRAEL?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    CAMINO A EMAUS</vt:lpstr>
      <vt:lpstr>Diapositiva 37</vt:lpstr>
      <vt:lpstr>EL MAYOR MILAGRO</vt:lpstr>
      <vt:lpstr>Diapositiva 39</vt:lpstr>
      <vt:lpstr>MUCHOS ESTÀN DORMIDOS, como esta MUJER que REPRESENTA A LA IGLESIA</vt:lpstr>
      <vt:lpstr>¿Cómo PODEMOS CONOCER A DIOS?</vt:lpstr>
      <vt:lpstr>Diapositiva 42</vt:lpstr>
      <vt:lpstr>Diapositiva 43</vt:lpstr>
      <vt:lpstr>Diapositiva 44</vt:lpstr>
      <vt:lpstr>                     ¿PORQUÈ TIENE DIOS EL MISMO MENSAJE PARA ELLOS Y PARA NOSOTROS? </vt:lpstr>
      <vt:lpstr>Diapositiva 46</vt:lpstr>
      <vt:lpstr>Diapositiva 47</vt:lpstr>
      <vt:lpstr>¿Quién ES LA VERDAD?</vt:lpstr>
      <vt:lpstr>Diapositiva 49</vt:lpstr>
      <vt:lpstr>Diapositiva 50</vt:lpstr>
      <vt:lpstr>Diapositiva 51</vt:lpstr>
      <vt:lpstr>    ¿QUIÈN TENDRÀ LA RAZÒN?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HUMBERTO</dc:creator>
  <cp:lastModifiedBy>FAMILIA FIERRO CH</cp:lastModifiedBy>
  <cp:revision>163</cp:revision>
  <dcterms:created xsi:type="dcterms:W3CDTF">2010-01-25T02:06:51Z</dcterms:created>
  <dcterms:modified xsi:type="dcterms:W3CDTF">2011-05-11T18:13:03Z</dcterms:modified>
</cp:coreProperties>
</file>